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1" r:id="rId3"/>
    <p:sldMasterId id="2147483691" r:id="rId4"/>
    <p:sldMasterId id="2147483703" r:id="rId5"/>
  </p:sldMasterIdLst>
  <p:notesMasterIdLst>
    <p:notesMasterId r:id="rId46"/>
  </p:notesMasterIdLst>
  <p:sldIdLst>
    <p:sldId id="258" r:id="rId6"/>
    <p:sldId id="260" r:id="rId7"/>
    <p:sldId id="261" r:id="rId8"/>
    <p:sldId id="262" r:id="rId9"/>
    <p:sldId id="267" r:id="rId10"/>
    <p:sldId id="326" r:id="rId11"/>
    <p:sldId id="264" r:id="rId12"/>
    <p:sldId id="319" r:id="rId13"/>
    <p:sldId id="266" r:id="rId14"/>
    <p:sldId id="265" r:id="rId15"/>
    <p:sldId id="268" r:id="rId16"/>
    <p:sldId id="257" r:id="rId17"/>
    <p:sldId id="271" r:id="rId18"/>
    <p:sldId id="272" r:id="rId19"/>
    <p:sldId id="323" r:id="rId20"/>
    <p:sldId id="324" r:id="rId21"/>
    <p:sldId id="274" r:id="rId22"/>
    <p:sldId id="329" r:id="rId23"/>
    <p:sldId id="318" r:id="rId24"/>
    <p:sldId id="277" r:id="rId25"/>
    <p:sldId id="276" r:id="rId26"/>
    <p:sldId id="297" r:id="rId27"/>
    <p:sldId id="311" r:id="rId28"/>
    <p:sldId id="310" r:id="rId29"/>
    <p:sldId id="298" r:id="rId30"/>
    <p:sldId id="314" r:id="rId31"/>
    <p:sldId id="315" r:id="rId32"/>
    <p:sldId id="278" r:id="rId33"/>
    <p:sldId id="279" r:id="rId34"/>
    <p:sldId id="320" r:id="rId35"/>
    <p:sldId id="287" r:id="rId36"/>
    <p:sldId id="289" r:id="rId37"/>
    <p:sldId id="291" r:id="rId38"/>
    <p:sldId id="292" r:id="rId39"/>
    <p:sldId id="293" r:id="rId40"/>
    <p:sldId id="294" r:id="rId41"/>
    <p:sldId id="295" r:id="rId42"/>
    <p:sldId id="296" r:id="rId43"/>
    <p:sldId id="309" r:id="rId44"/>
    <p:sldId id="32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8" userDrawn="1">
          <p15:clr>
            <a:srgbClr val="A4A3A4"/>
          </p15:clr>
        </p15:guide>
        <p15:guide id="2" pos="14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46068D-D396-3E0E-10E7-CBD212B2E14C}" name="Caitlin O'Sullivan" initials="CO" userId="S::Caitlin.O'Sullivan@rpharms.com::a06f6ba7-55bd-4176-aa8e-7733268b6f65" providerId="AD"/>
  <p188:author id="{434DCBE4-962E-59DF-6C2D-3A127BE50AA5}" name="Regina Ahmed" initials="RA" userId="S::regina.ahmed@rpharms.com::2ec079c5-6a5b-41e8-8d41-81b003bf8f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gina Ahmed" initials="RA" lastIdx="2" clrIdx="0">
    <p:extLst>
      <p:ext uri="{19B8F6BF-5375-455C-9EA6-DF929625EA0E}">
        <p15:presenceInfo xmlns:p15="http://schemas.microsoft.com/office/powerpoint/2012/main" userId="S::regina.ahmed@rpharms.com::2ec079c5-6a5b-41e8-8d41-81b003bf8f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6EB"/>
    <a:srgbClr val="F0F8FA"/>
    <a:srgbClr val="EC9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8" autoAdjust="0"/>
    <p:restoredTop sz="45319" autoAdjust="0"/>
  </p:normalViewPr>
  <p:slideViewPr>
    <p:cSldViewPr>
      <p:cViewPr>
        <p:scale>
          <a:sx n="36" d="100"/>
          <a:sy n="36" d="100"/>
        </p:scale>
        <p:origin x="220" y="16"/>
      </p:cViewPr>
      <p:guideLst>
        <p:guide orient="horz" pos="1298"/>
        <p:guide pos="148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9E9A6-9E74-46EA-8E30-A220ED891196}" type="doc">
      <dgm:prSet loTypeId="urn:microsoft.com/office/officeart/2016/7/layout/VerticalDownArrowProcess" loCatId="process" qsTypeId="urn:microsoft.com/office/officeart/2005/8/quickstyle/simple1" qsCatId="simple" csTypeId="urn:microsoft.com/office/officeart/2005/8/colors/accent3_4" csCatId="accent3" phldr="1"/>
      <dgm:spPr/>
      <dgm:t>
        <a:bodyPr/>
        <a:lstStyle/>
        <a:p>
          <a:endParaRPr lang="en-US"/>
        </a:p>
      </dgm:t>
    </dgm:pt>
    <dgm:pt modelId="{335DDC05-0FEA-4BC6-8352-71ECECD8AAD3}">
      <dgm:prSet custT="1"/>
      <dgm:spPr>
        <a:solidFill>
          <a:schemeClr val="accent3">
            <a:lumMod val="20000"/>
            <a:lumOff val="80000"/>
          </a:schemeClr>
        </a:solidFill>
        <a:ln>
          <a:noFill/>
        </a:ln>
      </dgm:spPr>
      <dgm:t>
        <a:bodyPr/>
        <a:lstStyle/>
        <a:p>
          <a:r>
            <a:rPr lang="en-GB" sz="2000" b="1" dirty="0">
              <a:solidFill>
                <a:sysClr val="windowText" lastClr="000000"/>
              </a:solidFill>
              <a:latin typeface="Arial" panose="020B0604020202020204" pitchFamily="34" charset="0"/>
              <a:cs typeface="Arial" panose="020B0604020202020204" pitchFamily="34" charset="0"/>
            </a:rPr>
            <a:t>Background</a:t>
          </a:r>
          <a:endParaRPr lang="en-US" sz="2000" b="1" dirty="0">
            <a:solidFill>
              <a:sysClr val="windowText" lastClr="000000"/>
            </a:solidFill>
            <a:latin typeface="Arial" panose="020B0604020202020204" pitchFamily="34" charset="0"/>
            <a:cs typeface="Arial" panose="020B0604020202020204" pitchFamily="34" charset="0"/>
          </a:endParaRPr>
        </a:p>
      </dgm:t>
    </dgm:pt>
    <dgm:pt modelId="{ED23B112-DA99-44B6-8F05-0C1A8C7C8711}" type="parTrans" cxnId="{FAB3C2A7-3011-436B-A7B6-DCDBA8C3E4B4}">
      <dgm:prSet/>
      <dgm:spPr/>
      <dgm:t>
        <a:bodyPr/>
        <a:lstStyle/>
        <a:p>
          <a:endParaRPr lang="en-US" sz="2400"/>
        </a:p>
      </dgm:t>
    </dgm:pt>
    <dgm:pt modelId="{A9AB936D-9B22-4EFC-95D1-E2684CDF8A70}" type="sibTrans" cxnId="{FAB3C2A7-3011-436B-A7B6-DCDBA8C3E4B4}">
      <dgm:prSet/>
      <dgm:spPr/>
      <dgm:t>
        <a:bodyPr/>
        <a:lstStyle/>
        <a:p>
          <a:endParaRPr lang="en-US" sz="2400"/>
        </a:p>
      </dgm:t>
    </dgm:pt>
    <dgm:pt modelId="{48B0F279-2B76-4BBC-B93F-285AAEB0B9DA}">
      <dgm:prSet custT="1"/>
      <dgm:spPr>
        <a:solidFill>
          <a:schemeClr val="accent3">
            <a:lumMod val="40000"/>
            <a:lumOff val="60000"/>
          </a:schemeClr>
        </a:solidFill>
        <a:ln>
          <a:noFill/>
        </a:ln>
      </dgm:spPr>
      <dgm:t>
        <a:bodyPr/>
        <a:lstStyle/>
        <a:p>
          <a:r>
            <a:rPr lang="en-GB" sz="2000" b="1" dirty="0">
              <a:solidFill>
                <a:sysClr val="windowText" lastClr="000000"/>
              </a:solidFill>
              <a:latin typeface="Arial" panose="020B0604020202020204" pitchFamily="34" charset="0"/>
              <a:cs typeface="Arial" panose="020B0604020202020204" pitchFamily="34" charset="0"/>
            </a:rPr>
            <a:t>The update </a:t>
          </a:r>
          <a:endParaRPr lang="en-US" sz="2000" b="1" dirty="0">
            <a:solidFill>
              <a:sysClr val="windowText" lastClr="000000"/>
            </a:solidFill>
            <a:latin typeface="Arial" panose="020B0604020202020204" pitchFamily="34" charset="0"/>
            <a:cs typeface="Arial" panose="020B0604020202020204" pitchFamily="34" charset="0"/>
          </a:endParaRPr>
        </a:p>
      </dgm:t>
    </dgm:pt>
    <dgm:pt modelId="{7E3BCF33-359C-4BED-AF2D-81C9E9537B2B}" type="parTrans" cxnId="{631C71BA-2D2A-4F39-AC07-FB45711D0B4B}">
      <dgm:prSet/>
      <dgm:spPr/>
      <dgm:t>
        <a:bodyPr/>
        <a:lstStyle/>
        <a:p>
          <a:endParaRPr lang="en-US" sz="2400"/>
        </a:p>
      </dgm:t>
    </dgm:pt>
    <dgm:pt modelId="{398A85BA-6834-49C3-9719-5E15C6ABF33B}" type="sibTrans" cxnId="{631C71BA-2D2A-4F39-AC07-FB45711D0B4B}">
      <dgm:prSet/>
      <dgm:spPr/>
      <dgm:t>
        <a:bodyPr/>
        <a:lstStyle/>
        <a:p>
          <a:endParaRPr lang="en-US" sz="2400"/>
        </a:p>
      </dgm:t>
    </dgm:pt>
    <dgm:pt modelId="{6CEF1388-A400-45C4-93C5-D6B513D3F53B}">
      <dgm:prSet custT="1"/>
      <dgm:spPr>
        <a:ln>
          <a:noFill/>
        </a:ln>
      </dgm:spPr>
      <dgm:t>
        <a:bodyPr/>
        <a:lstStyle/>
        <a:p>
          <a:r>
            <a:rPr lang="en-GB" sz="2000" b="1" dirty="0">
              <a:solidFill>
                <a:sysClr val="windowText" lastClr="000000"/>
              </a:solidFill>
              <a:latin typeface="Arial" panose="020B0604020202020204" pitchFamily="34" charset="0"/>
              <a:cs typeface="Arial" panose="020B0604020202020204" pitchFamily="34" charset="0"/>
            </a:rPr>
            <a:t>What was updated </a:t>
          </a:r>
          <a:endParaRPr lang="en-US" sz="2000" b="1" dirty="0">
            <a:solidFill>
              <a:sysClr val="windowText" lastClr="000000"/>
            </a:solidFill>
            <a:latin typeface="Arial" panose="020B0604020202020204" pitchFamily="34" charset="0"/>
            <a:cs typeface="Arial" panose="020B0604020202020204" pitchFamily="34" charset="0"/>
          </a:endParaRPr>
        </a:p>
      </dgm:t>
    </dgm:pt>
    <dgm:pt modelId="{1D9D26FA-B749-4C58-BD20-0E98B1309C4F}" type="parTrans" cxnId="{832FE2C4-E54E-4213-B5A7-83C2183DAC5C}">
      <dgm:prSet/>
      <dgm:spPr/>
      <dgm:t>
        <a:bodyPr/>
        <a:lstStyle/>
        <a:p>
          <a:endParaRPr lang="en-US" sz="2400"/>
        </a:p>
      </dgm:t>
    </dgm:pt>
    <dgm:pt modelId="{17354C3A-BE51-4488-B19A-0F14F0647AF2}" type="sibTrans" cxnId="{832FE2C4-E54E-4213-B5A7-83C2183DAC5C}">
      <dgm:prSet/>
      <dgm:spPr/>
      <dgm:t>
        <a:bodyPr/>
        <a:lstStyle/>
        <a:p>
          <a:endParaRPr lang="en-US" sz="2400"/>
        </a:p>
      </dgm:t>
    </dgm:pt>
    <dgm:pt modelId="{074601D5-7FAC-4A50-B2CF-9BFF05898B56}">
      <dgm:prSet custT="1"/>
      <dgm:spPr>
        <a:ln>
          <a:noFill/>
        </a:ln>
      </dgm:spPr>
      <dgm:t>
        <a:bodyPr/>
        <a:lstStyle/>
        <a:p>
          <a:r>
            <a:rPr lang="en-GB" sz="2000" b="1" dirty="0">
              <a:solidFill>
                <a:sysClr val="windowText" lastClr="000000"/>
              </a:solidFill>
              <a:latin typeface="Arial" panose="020B0604020202020204" pitchFamily="34" charset="0"/>
              <a:cs typeface="Arial" panose="020B0604020202020204" pitchFamily="34" charset="0"/>
            </a:rPr>
            <a:t>Supporting resources</a:t>
          </a:r>
          <a:endParaRPr lang="en-US" sz="2000" b="1" dirty="0">
            <a:solidFill>
              <a:sysClr val="windowText" lastClr="000000"/>
            </a:solidFill>
            <a:latin typeface="Arial" panose="020B0604020202020204" pitchFamily="34" charset="0"/>
            <a:cs typeface="Arial" panose="020B0604020202020204" pitchFamily="34" charset="0"/>
          </a:endParaRPr>
        </a:p>
      </dgm:t>
    </dgm:pt>
    <dgm:pt modelId="{F9E03004-3E0E-42A2-82B5-84BDD8C11BC8}" type="parTrans" cxnId="{3CA4AD6F-9560-461E-AB60-501402A6FD3C}">
      <dgm:prSet/>
      <dgm:spPr/>
      <dgm:t>
        <a:bodyPr/>
        <a:lstStyle/>
        <a:p>
          <a:endParaRPr lang="en-US" sz="2400"/>
        </a:p>
      </dgm:t>
    </dgm:pt>
    <dgm:pt modelId="{2D9C889D-71BF-4705-9366-A9A59F0D5E21}" type="sibTrans" cxnId="{3CA4AD6F-9560-461E-AB60-501402A6FD3C}">
      <dgm:prSet/>
      <dgm:spPr/>
      <dgm:t>
        <a:bodyPr/>
        <a:lstStyle/>
        <a:p>
          <a:endParaRPr lang="en-US" sz="2400"/>
        </a:p>
      </dgm:t>
    </dgm:pt>
    <dgm:pt modelId="{6372F813-BD48-4C1E-9DCF-999FB8AA4BB6}">
      <dgm:prSet custT="1"/>
      <dgm:spPr>
        <a:solidFill>
          <a:schemeClr val="accent3">
            <a:lumMod val="20000"/>
            <a:lumOff val="80000"/>
            <a:alpha val="60000"/>
          </a:schemeClr>
        </a:solidFill>
      </dgm:spPr>
      <dgm:t>
        <a:bodyPr/>
        <a:lstStyle/>
        <a:p>
          <a:r>
            <a:rPr lang="en-GB" sz="2000" dirty="0">
              <a:latin typeface="Arial" panose="020B0604020202020204" pitchFamily="34" charset="0"/>
              <a:cs typeface="Arial" panose="020B0604020202020204" pitchFamily="34" charset="0"/>
            </a:rPr>
            <a:t>Examples of use in practice and supporting resources</a:t>
          </a:r>
        </a:p>
      </dgm:t>
    </dgm:pt>
    <dgm:pt modelId="{1F9A3C3B-4489-448F-8CBD-D5DBECDEA851}" type="parTrans" cxnId="{6F5BBB9B-9E97-4358-805D-6E0FDE82FF5F}">
      <dgm:prSet/>
      <dgm:spPr/>
      <dgm:t>
        <a:bodyPr/>
        <a:lstStyle/>
        <a:p>
          <a:endParaRPr lang="en-US" sz="2400"/>
        </a:p>
      </dgm:t>
    </dgm:pt>
    <dgm:pt modelId="{C26EEE3F-A458-4968-8C0D-932A6444DC65}" type="sibTrans" cxnId="{6F5BBB9B-9E97-4358-805D-6E0FDE82FF5F}">
      <dgm:prSet/>
      <dgm:spPr/>
      <dgm:t>
        <a:bodyPr/>
        <a:lstStyle/>
        <a:p>
          <a:endParaRPr lang="en-US" sz="2400"/>
        </a:p>
      </dgm:t>
    </dgm:pt>
    <dgm:pt modelId="{1D56DCD0-ED37-4151-93AE-B4933484F8EE}">
      <dgm:prSet custT="1"/>
      <dgm:spPr>
        <a:solidFill>
          <a:schemeClr val="accent3">
            <a:lumMod val="75000"/>
          </a:schemeClr>
        </a:solidFill>
        <a:ln>
          <a:noFill/>
        </a:ln>
      </dgm:spPr>
      <dgm:t>
        <a:bodyPr/>
        <a:lstStyle/>
        <a:p>
          <a:r>
            <a:rPr lang="en-GB" sz="2000" b="1" dirty="0">
              <a:solidFill>
                <a:sysClr val="windowText" lastClr="000000"/>
              </a:solidFill>
              <a:latin typeface="Arial" panose="020B0604020202020204" pitchFamily="34" charset="0"/>
              <a:cs typeface="Arial" panose="020B0604020202020204" pitchFamily="34" charset="0"/>
            </a:rPr>
            <a:t>The standards</a:t>
          </a:r>
          <a:endParaRPr lang="en-US" sz="2000" b="1" dirty="0">
            <a:solidFill>
              <a:sysClr val="windowText" lastClr="000000"/>
            </a:solidFill>
            <a:latin typeface="Arial" panose="020B0604020202020204" pitchFamily="34" charset="0"/>
            <a:cs typeface="Arial" panose="020B0604020202020204" pitchFamily="34" charset="0"/>
          </a:endParaRPr>
        </a:p>
      </dgm:t>
    </dgm:pt>
    <dgm:pt modelId="{2EFF1D05-D2BA-4426-8D52-86CCAA51F24F}" type="parTrans" cxnId="{AF6DAB16-C603-4087-A7B0-2C2743C66FAC}">
      <dgm:prSet/>
      <dgm:spPr/>
      <dgm:t>
        <a:bodyPr/>
        <a:lstStyle/>
        <a:p>
          <a:endParaRPr lang="en-US" sz="2400"/>
        </a:p>
      </dgm:t>
    </dgm:pt>
    <dgm:pt modelId="{31F16974-DD50-472F-A632-71CB6BE2A434}" type="sibTrans" cxnId="{AF6DAB16-C603-4087-A7B0-2C2743C66FAC}">
      <dgm:prSet/>
      <dgm:spPr/>
      <dgm:t>
        <a:bodyPr/>
        <a:lstStyle/>
        <a:p>
          <a:endParaRPr lang="en-US" sz="2400"/>
        </a:p>
      </dgm:t>
    </dgm:pt>
    <dgm:pt modelId="{D42CC307-7274-4969-AD92-0C7008D88DF4}">
      <dgm:prSet custT="1"/>
      <dgm:spPr>
        <a:solidFill>
          <a:schemeClr val="accent3">
            <a:lumMod val="20000"/>
            <a:lumOff val="80000"/>
            <a:alpha val="60000"/>
          </a:schemeClr>
        </a:solidFill>
      </dgm:spPr>
      <dgm:t>
        <a:bodyPr/>
        <a:lstStyle/>
        <a:p>
          <a:r>
            <a:rPr lang="en-GB" sz="2000" kern="1200">
              <a:latin typeface="Arial" panose="020B0604020202020204" pitchFamily="34" charset="0"/>
              <a:ea typeface="+mn-ea"/>
              <a:cs typeface="Arial" panose="020B0604020202020204" pitchFamily="34" charset="0"/>
            </a:rPr>
            <a:t>Structure and content of standards 1–7</a:t>
          </a:r>
          <a:endParaRPr lang="en-US" sz="2000" kern="1200" dirty="0">
            <a:latin typeface="Arial" panose="020B0604020202020204" pitchFamily="34" charset="0"/>
            <a:cs typeface="Arial" panose="020B0604020202020204" pitchFamily="34" charset="0"/>
          </a:endParaRPr>
        </a:p>
      </dgm:t>
    </dgm:pt>
    <dgm:pt modelId="{11AEECDD-BD74-456B-B16A-7BE37C4FE5D4}" type="parTrans" cxnId="{AE955D57-A616-4544-B4C1-6E854230E4B9}">
      <dgm:prSet/>
      <dgm:spPr/>
      <dgm:t>
        <a:bodyPr/>
        <a:lstStyle/>
        <a:p>
          <a:endParaRPr lang="en-US" sz="2400"/>
        </a:p>
      </dgm:t>
    </dgm:pt>
    <dgm:pt modelId="{D484678A-4A4A-4947-98BB-A34E0FB9E55E}" type="sibTrans" cxnId="{AE955D57-A616-4544-B4C1-6E854230E4B9}">
      <dgm:prSet/>
      <dgm:spPr/>
      <dgm:t>
        <a:bodyPr/>
        <a:lstStyle/>
        <a:p>
          <a:endParaRPr lang="en-US" sz="2400"/>
        </a:p>
      </dgm:t>
    </dgm:pt>
    <dgm:pt modelId="{5541BD2E-FA16-4A0F-BAC7-6CF7B62928C5}">
      <dgm:prSet custT="1"/>
      <dgm:spPr>
        <a:solidFill>
          <a:schemeClr val="accent3">
            <a:lumMod val="20000"/>
            <a:lumOff val="80000"/>
            <a:alpha val="60000"/>
          </a:schemeClr>
        </a:solidFill>
      </dgm:spPr>
      <dgm:t>
        <a:bodyPr/>
        <a:lstStyle/>
        <a:p>
          <a:r>
            <a:rPr lang="en-GB" sz="2000" dirty="0">
              <a:latin typeface="Arial" panose="020B0604020202020204" pitchFamily="34" charset="0"/>
              <a:cs typeface="Arial" panose="020B0604020202020204" pitchFamily="34" charset="0"/>
            </a:rPr>
            <a:t>Reason for update, update process, open consultation</a:t>
          </a:r>
        </a:p>
      </dgm:t>
    </dgm:pt>
    <dgm:pt modelId="{E1E6193B-EFFE-4858-9A43-25E8F541E870}" type="parTrans" cxnId="{C13081E0-22FC-4C12-B65E-06D243DDC0EE}">
      <dgm:prSet/>
      <dgm:spPr/>
      <dgm:t>
        <a:bodyPr/>
        <a:lstStyle/>
        <a:p>
          <a:endParaRPr lang="en-GB" sz="2400"/>
        </a:p>
      </dgm:t>
    </dgm:pt>
    <dgm:pt modelId="{343E5C0E-BBBE-4F78-831F-8779EE2FAB31}" type="sibTrans" cxnId="{C13081E0-22FC-4C12-B65E-06D243DDC0EE}">
      <dgm:prSet/>
      <dgm:spPr/>
      <dgm:t>
        <a:bodyPr/>
        <a:lstStyle/>
        <a:p>
          <a:endParaRPr lang="en-GB" sz="2400"/>
        </a:p>
      </dgm:t>
    </dgm:pt>
    <dgm:pt modelId="{D0C89854-D2FA-4FBC-862E-D5D8D830BEF4}">
      <dgm:prSet custT="1"/>
      <dgm:spPr>
        <a:solidFill>
          <a:schemeClr val="accent3">
            <a:lumMod val="20000"/>
            <a:lumOff val="80000"/>
            <a:alpha val="60000"/>
          </a:schemeClr>
        </a:solidFill>
      </dgm:spPr>
      <dgm:t>
        <a:bodyPr/>
        <a:lstStyle/>
        <a:p>
          <a:r>
            <a:rPr lang="en-GB" sz="2000" dirty="0">
              <a:latin typeface="Arial" panose="020B0604020202020204" pitchFamily="34" charset="0"/>
              <a:cs typeface="Arial" panose="020B0604020202020204" pitchFamily="34" charset="0"/>
            </a:rPr>
            <a:t>What are they? Who are they for? Why do we need them? How should they be used? Where are they?</a:t>
          </a:r>
        </a:p>
      </dgm:t>
    </dgm:pt>
    <dgm:pt modelId="{FCFE1BF7-A9BD-4400-AD76-76851431AB71}" type="parTrans" cxnId="{911F9920-DF33-4BC0-8473-644FC16A0E33}">
      <dgm:prSet/>
      <dgm:spPr/>
      <dgm:t>
        <a:bodyPr/>
        <a:lstStyle/>
        <a:p>
          <a:endParaRPr lang="en-GB" sz="2400"/>
        </a:p>
      </dgm:t>
    </dgm:pt>
    <dgm:pt modelId="{F311BA94-D01C-4191-B755-03B19A00BAE3}" type="sibTrans" cxnId="{911F9920-DF33-4BC0-8473-644FC16A0E33}">
      <dgm:prSet/>
      <dgm:spPr/>
      <dgm:t>
        <a:bodyPr/>
        <a:lstStyle/>
        <a:p>
          <a:endParaRPr lang="en-GB" sz="2400"/>
        </a:p>
      </dgm:t>
    </dgm:pt>
    <dgm:pt modelId="{89AC7A09-B5D8-46B0-88D2-1884D97C4231}">
      <dgm:prSet custT="1"/>
      <dgm:spPr>
        <a:solidFill>
          <a:schemeClr val="accent3">
            <a:lumMod val="20000"/>
            <a:lumOff val="80000"/>
            <a:alpha val="60000"/>
          </a:schemeClr>
        </a:solidFill>
      </dgm:spPr>
      <dgm:t>
        <a:bodyPr/>
        <a:lstStyle/>
        <a:p>
          <a:r>
            <a:rPr lang="en-GB" sz="2000" dirty="0">
              <a:latin typeface="Arial" panose="020B0604020202020204" pitchFamily="34" charset="0"/>
              <a:cs typeface="Arial" panose="020B0604020202020204" pitchFamily="34" charset="0"/>
            </a:rPr>
            <a:t>Key changes – standards and website</a:t>
          </a:r>
        </a:p>
      </dgm:t>
    </dgm:pt>
    <dgm:pt modelId="{A61C9533-6206-4D45-AAE4-9B98034822E4}" type="parTrans" cxnId="{46FA0914-97B0-4AF8-9D04-9AE4A67521F0}">
      <dgm:prSet/>
      <dgm:spPr/>
      <dgm:t>
        <a:bodyPr/>
        <a:lstStyle/>
        <a:p>
          <a:endParaRPr lang="en-GB" sz="2400"/>
        </a:p>
      </dgm:t>
    </dgm:pt>
    <dgm:pt modelId="{B7C59253-EB1F-4235-8B42-036E87A38BDC}" type="sibTrans" cxnId="{46FA0914-97B0-4AF8-9D04-9AE4A67521F0}">
      <dgm:prSet/>
      <dgm:spPr/>
      <dgm:t>
        <a:bodyPr/>
        <a:lstStyle/>
        <a:p>
          <a:endParaRPr lang="en-GB" sz="2400"/>
        </a:p>
      </dgm:t>
    </dgm:pt>
    <dgm:pt modelId="{60B8DDE1-4921-4622-8584-F3136D024121}" type="pres">
      <dgm:prSet presAssocID="{F4F9E9A6-9E74-46EA-8E30-A220ED891196}" presName="Name0" presStyleCnt="0">
        <dgm:presLayoutVars>
          <dgm:dir/>
          <dgm:animLvl val="lvl"/>
          <dgm:resizeHandles val="exact"/>
        </dgm:presLayoutVars>
      </dgm:prSet>
      <dgm:spPr/>
    </dgm:pt>
    <dgm:pt modelId="{22A4BE23-E4FE-47D3-972F-0A3010E48B5A}" type="pres">
      <dgm:prSet presAssocID="{1D56DCD0-ED37-4151-93AE-B4933484F8EE}" presName="boxAndChildren" presStyleCnt="0"/>
      <dgm:spPr/>
    </dgm:pt>
    <dgm:pt modelId="{F8E64D72-217E-490B-969B-CB5C19F0DA75}" type="pres">
      <dgm:prSet presAssocID="{1D56DCD0-ED37-4151-93AE-B4933484F8EE}" presName="parentTextBox" presStyleLbl="alignNode1" presStyleIdx="0" presStyleCnt="5"/>
      <dgm:spPr/>
    </dgm:pt>
    <dgm:pt modelId="{5799B170-87FF-4F65-8F68-79D3D8CF8C69}" type="pres">
      <dgm:prSet presAssocID="{1D56DCD0-ED37-4151-93AE-B4933484F8EE}" presName="descendantBox" presStyleLbl="bgAccFollowNode1" presStyleIdx="0" presStyleCnt="5"/>
      <dgm:spPr/>
    </dgm:pt>
    <dgm:pt modelId="{65D9134E-7B4C-489B-9A8E-CD034FAA2556}" type="pres">
      <dgm:prSet presAssocID="{2D9C889D-71BF-4705-9366-A9A59F0D5E21}" presName="sp" presStyleCnt="0"/>
      <dgm:spPr/>
    </dgm:pt>
    <dgm:pt modelId="{265AD31F-802A-4D87-9726-26B2F4BC4D79}" type="pres">
      <dgm:prSet presAssocID="{074601D5-7FAC-4A50-B2CF-9BFF05898B56}" presName="arrowAndChildren" presStyleCnt="0"/>
      <dgm:spPr/>
    </dgm:pt>
    <dgm:pt modelId="{229F6834-8D00-43C1-BC38-100534F9953D}" type="pres">
      <dgm:prSet presAssocID="{074601D5-7FAC-4A50-B2CF-9BFF05898B56}" presName="parentTextArrow" presStyleLbl="node1" presStyleIdx="0" presStyleCnt="0"/>
      <dgm:spPr/>
    </dgm:pt>
    <dgm:pt modelId="{36FCE259-ABF3-4852-9DAB-ACC9936C49C6}" type="pres">
      <dgm:prSet presAssocID="{074601D5-7FAC-4A50-B2CF-9BFF05898B56}" presName="arrow" presStyleLbl="alignNode1" presStyleIdx="1" presStyleCnt="5"/>
      <dgm:spPr/>
    </dgm:pt>
    <dgm:pt modelId="{D44D7FF9-9699-4B08-868F-92B69B2E3703}" type="pres">
      <dgm:prSet presAssocID="{074601D5-7FAC-4A50-B2CF-9BFF05898B56}" presName="descendantArrow" presStyleLbl="bgAccFollowNode1" presStyleIdx="1" presStyleCnt="5"/>
      <dgm:spPr/>
    </dgm:pt>
    <dgm:pt modelId="{7AE7CD6F-863A-4B9B-82E9-97CCFAC32886}" type="pres">
      <dgm:prSet presAssocID="{17354C3A-BE51-4488-B19A-0F14F0647AF2}" presName="sp" presStyleCnt="0"/>
      <dgm:spPr/>
    </dgm:pt>
    <dgm:pt modelId="{9659A513-C1D1-4D50-ADA4-EF4F773105E1}" type="pres">
      <dgm:prSet presAssocID="{6CEF1388-A400-45C4-93C5-D6B513D3F53B}" presName="arrowAndChildren" presStyleCnt="0"/>
      <dgm:spPr/>
    </dgm:pt>
    <dgm:pt modelId="{F64D142B-5218-4EEF-A6AC-1DE8E998BA23}" type="pres">
      <dgm:prSet presAssocID="{6CEF1388-A400-45C4-93C5-D6B513D3F53B}" presName="parentTextArrow" presStyleLbl="node1" presStyleIdx="0" presStyleCnt="0"/>
      <dgm:spPr/>
    </dgm:pt>
    <dgm:pt modelId="{A647F46E-8A85-401F-B408-E498FED1F63D}" type="pres">
      <dgm:prSet presAssocID="{6CEF1388-A400-45C4-93C5-D6B513D3F53B}" presName="arrow" presStyleLbl="alignNode1" presStyleIdx="2" presStyleCnt="5"/>
      <dgm:spPr/>
    </dgm:pt>
    <dgm:pt modelId="{75A62CE3-F8CF-426C-A591-5A5451AFB56E}" type="pres">
      <dgm:prSet presAssocID="{6CEF1388-A400-45C4-93C5-D6B513D3F53B}" presName="descendantArrow" presStyleLbl="bgAccFollowNode1" presStyleIdx="2" presStyleCnt="5"/>
      <dgm:spPr/>
    </dgm:pt>
    <dgm:pt modelId="{3A2FECCC-1993-4833-B17B-7CB73A834308}" type="pres">
      <dgm:prSet presAssocID="{398A85BA-6834-49C3-9719-5E15C6ABF33B}" presName="sp" presStyleCnt="0"/>
      <dgm:spPr/>
    </dgm:pt>
    <dgm:pt modelId="{2AD1D89C-4F33-4969-B85F-2F848F238440}" type="pres">
      <dgm:prSet presAssocID="{48B0F279-2B76-4BBC-B93F-285AAEB0B9DA}" presName="arrowAndChildren" presStyleCnt="0"/>
      <dgm:spPr/>
    </dgm:pt>
    <dgm:pt modelId="{2102A528-F167-4DD8-8A87-8F148C59C367}" type="pres">
      <dgm:prSet presAssocID="{48B0F279-2B76-4BBC-B93F-285AAEB0B9DA}" presName="parentTextArrow" presStyleLbl="node1" presStyleIdx="0" presStyleCnt="0"/>
      <dgm:spPr/>
    </dgm:pt>
    <dgm:pt modelId="{F7D813E3-EFAF-40EE-A651-4A0F4BF946D2}" type="pres">
      <dgm:prSet presAssocID="{48B0F279-2B76-4BBC-B93F-285AAEB0B9DA}" presName="arrow" presStyleLbl="alignNode1" presStyleIdx="3" presStyleCnt="5"/>
      <dgm:spPr/>
    </dgm:pt>
    <dgm:pt modelId="{572EF532-E559-4EF9-9C8B-60AB9F0843A4}" type="pres">
      <dgm:prSet presAssocID="{48B0F279-2B76-4BBC-B93F-285AAEB0B9DA}" presName="descendantArrow" presStyleLbl="bgAccFollowNode1" presStyleIdx="3" presStyleCnt="5"/>
      <dgm:spPr/>
    </dgm:pt>
    <dgm:pt modelId="{E3967A02-8400-46D2-AAB1-686FCB227EA4}" type="pres">
      <dgm:prSet presAssocID="{A9AB936D-9B22-4EFC-95D1-E2684CDF8A70}" presName="sp" presStyleCnt="0"/>
      <dgm:spPr/>
    </dgm:pt>
    <dgm:pt modelId="{A4F4C04D-6E66-4F4C-B706-BDD89EFF31AA}" type="pres">
      <dgm:prSet presAssocID="{335DDC05-0FEA-4BC6-8352-71ECECD8AAD3}" presName="arrowAndChildren" presStyleCnt="0"/>
      <dgm:spPr/>
    </dgm:pt>
    <dgm:pt modelId="{437B8228-09E5-47E3-89C3-B19161C1F074}" type="pres">
      <dgm:prSet presAssocID="{335DDC05-0FEA-4BC6-8352-71ECECD8AAD3}" presName="parentTextArrow" presStyleLbl="node1" presStyleIdx="0" presStyleCnt="0"/>
      <dgm:spPr/>
    </dgm:pt>
    <dgm:pt modelId="{FDEAADC3-42EB-4CA6-86CA-86AF58B18253}" type="pres">
      <dgm:prSet presAssocID="{335DDC05-0FEA-4BC6-8352-71ECECD8AAD3}" presName="arrow" presStyleLbl="alignNode1" presStyleIdx="4" presStyleCnt="5"/>
      <dgm:spPr/>
    </dgm:pt>
    <dgm:pt modelId="{A94E0BF2-61CC-4F84-9C04-D351F141D4A2}" type="pres">
      <dgm:prSet presAssocID="{335DDC05-0FEA-4BC6-8352-71ECECD8AAD3}" presName="descendantArrow" presStyleLbl="bgAccFollowNode1" presStyleIdx="4" presStyleCnt="5"/>
      <dgm:spPr/>
    </dgm:pt>
  </dgm:ptLst>
  <dgm:cxnLst>
    <dgm:cxn modelId="{ABA1EA04-2D29-4337-9FFF-2704F0D11FF3}" type="presOf" srcId="{5541BD2E-FA16-4A0F-BAC7-6CF7B62928C5}" destId="{572EF532-E559-4EF9-9C8B-60AB9F0843A4}" srcOrd="0" destOrd="0" presId="urn:microsoft.com/office/officeart/2016/7/layout/VerticalDownArrowProcess"/>
    <dgm:cxn modelId="{8C2B6005-5985-4219-8536-128A2F568274}" type="presOf" srcId="{074601D5-7FAC-4A50-B2CF-9BFF05898B56}" destId="{36FCE259-ABF3-4852-9DAB-ACC9936C49C6}" srcOrd="1" destOrd="0" presId="urn:microsoft.com/office/officeart/2016/7/layout/VerticalDownArrowProcess"/>
    <dgm:cxn modelId="{05D4D812-B79C-4C35-A22C-A4948A1326CE}" type="presOf" srcId="{D42CC307-7274-4969-AD92-0C7008D88DF4}" destId="{5799B170-87FF-4F65-8F68-79D3D8CF8C69}" srcOrd="0" destOrd="0" presId="urn:microsoft.com/office/officeart/2016/7/layout/VerticalDownArrowProcess"/>
    <dgm:cxn modelId="{46FA0914-97B0-4AF8-9D04-9AE4A67521F0}" srcId="{6CEF1388-A400-45C4-93C5-D6B513D3F53B}" destId="{89AC7A09-B5D8-46B0-88D2-1884D97C4231}" srcOrd="0" destOrd="0" parTransId="{A61C9533-6206-4D45-AAE4-9B98034822E4}" sibTransId="{B7C59253-EB1F-4235-8B42-036E87A38BDC}"/>
    <dgm:cxn modelId="{AF6DAB16-C603-4087-A7B0-2C2743C66FAC}" srcId="{F4F9E9A6-9E74-46EA-8E30-A220ED891196}" destId="{1D56DCD0-ED37-4151-93AE-B4933484F8EE}" srcOrd="4" destOrd="0" parTransId="{2EFF1D05-D2BA-4426-8D52-86CCAA51F24F}" sibTransId="{31F16974-DD50-472F-A632-71CB6BE2A434}"/>
    <dgm:cxn modelId="{911F9920-DF33-4BC0-8473-644FC16A0E33}" srcId="{335DDC05-0FEA-4BC6-8352-71ECECD8AAD3}" destId="{D0C89854-D2FA-4FBC-862E-D5D8D830BEF4}" srcOrd="0" destOrd="0" parTransId="{FCFE1BF7-A9BD-4400-AD76-76851431AB71}" sibTransId="{F311BA94-D01C-4191-B755-03B19A00BAE3}"/>
    <dgm:cxn modelId="{B445FA63-D6A5-4995-B0EE-961793B08F6B}" type="presOf" srcId="{335DDC05-0FEA-4BC6-8352-71ECECD8AAD3}" destId="{437B8228-09E5-47E3-89C3-B19161C1F074}" srcOrd="0" destOrd="0" presId="urn:microsoft.com/office/officeart/2016/7/layout/VerticalDownArrowProcess"/>
    <dgm:cxn modelId="{A6571645-AB4A-4AFE-87DD-34AA6391E57E}" type="presOf" srcId="{48B0F279-2B76-4BBC-B93F-285AAEB0B9DA}" destId="{2102A528-F167-4DD8-8A87-8F148C59C367}" srcOrd="0" destOrd="0" presId="urn:microsoft.com/office/officeart/2016/7/layout/VerticalDownArrowProcess"/>
    <dgm:cxn modelId="{3CA4AD6F-9560-461E-AB60-501402A6FD3C}" srcId="{F4F9E9A6-9E74-46EA-8E30-A220ED891196}" destId="{074601D5-7FAC-4A50-B2CF-9BFF05898B56}" srcOrd="3" destOrd="0" parTransId="{F9E03004-3E0E-42A2-82B5-84BDD8C11BC8}" sibTransId="{2D9C889D-71BF-4705-9366-A9A59F0D5E21}"/>
    <dgm:cxn modelId="{AE955D57-A616-4544-B4C1-6E854230E4B9}" srcId="{1D56DCD0-ED37-4151-93AE-B4933484F8EE}" destId="{D42CC307-7274-4969-AD92-0C7008D88DF4}" srcOrd="0" destOrd="0" parTransId="{11AEECDD-BD74-456B-B16A-7BE37C4FE5D4}" sibTransId="{D484678A-4A4A-4947-98BB-A34E0FB9E55E}"/>
    <dgm:cxn modelId="{77D2AE90-EAD7-4ABD-AF5B-A9E017C42D6E}" type="presOf" srcId="{F4F9E9A6-9E74-46EA-8E30-A220ED891196}" destId="{60B8DDE1-4921-4622-8584-F3136D024121}" srcOrd="0" destOrd="0" presId="urn:microsoft.com/office/officeart/2016/7/layout/VerticalDownArrowProcess"/>
    <dgm:cxn modelId="{6F5BBB9B-9E97-4358-805D-6E0FDE82FF5F}" srcId="{074601D5-7FAC-4A50-B2CF-9BFF05898B56}" destId="{6372F813-BD48-4C1E-9DCF-999FB8AA4BB6}" srcOrd="0" destOrd="0" parTransId="{1F9A3C3B-4489-448F-8CBD-D5DBECDEA851}" sibTransId="{C26EEE3F-A458-4968-8C0D-932A6444DC65}"/>
    <dgm:cxn modelId="{2FA3E2A4-2AEE-4BBF-8BB1-AB76B6BFC25D}" type="presOf" srcId="{1D56DCD0-ED37-4151-93AE-B4933484F8EE}" destId="{F8E64D72-217E-490B-969B-CB5C19F0DA75}" srcOrd="0" destOrd="0" presId="urn:microsoft.com/office/officeart/2016/7/layout/VerticalDownArrowProcess"/>
    <dgm:cxn modelId="{FAB3C2A7-3011-436B-A7B6-DCDBA8C3E4B4}" srcId="{F4F9E9A6-9E74-46EA-8E30-A220ED891196}" destId="{335DDC05-0FEA-4BC6-8352-71ECECD8AAD3}" srcOrd="0" destOrd="0" parTransId="{ED23B112-DA99-44B6-8F05-0C1A8C7C8711}" sibTransId="{A9AB936D-9B22-4EFC-95D1-E2684CDF8A70}"/>
    <dgm:cxn modelId="{9E3032B1-DCAB-423F-82E1-5AF641B2A8AC}" type="presOf" srcId="{6CEF1388-A400-45C4-93C5-D6B513D3F53B}" destId="{F64D142B-5218-4EEF-A6AC-1DE8E998BA23}" srcOrd="0" destOrd="0" presId="urn:microsoft.com/office/officeart/2016/7/layout/VerticalDownArrowProcess"/>
    <dgm:cxn modelId="{AB3648B8-CC54-4B8A-A981-AE0B68A6831E}" type="presOf" srcId="{6CEF1388-A400-45C4-93C5-D6B513D3F53B}" destId="{A647F46E-8A85-401F-B408-E498FED1F63D}" srcOrd="1" destOrd="0" presId="urn:microsoft.com/office/officeart/2016/7/layout/VerticalDownArrowProcess"/>
    <dgm:cxn modelId="{631C71BA-2D2A-4F39-AC07-FB45711D0B4B}" srcId="{F4F9E9A6-9E74-46EA-8E30-A220ED891196}" destId="{48B0F279-2B76-4BBC-B93F-285AAEB0B9DA}" srcOrd="1" destOrd="0" parTransId="{7E3BCF33-359C-4BED-AF2D-81C9E9537B2B}" sibTransId="{398A85BA-6834-49C3-9719-5E15C6ABF33B}"/>
    <dgm:cxn modelId="{8DA77BC4-B6D2-426C-9EDA-743D17988981}" type="presOf" srcId="{6372F813-BD48-4C1E-9DCF-999FB8AA4BB6}" destId="{D44D7FF9-9699-4B08-868F-92B69B2E3703}" srcOrd="0" destOrd="0" presId="urn:microsoft.com/office/officeart/2016/7/layout/VerticalDownArrowProcess"/>
    <dgm:cxn modelId="{E1F19BC4-2CE9-4E42-96B5-CB29F3760C42}" type="presOf" srcId="{89AC7A09-B5D8-46B0-88D2-1884D97C4231}" destId="{75A62CE3-F8CF-426C-A591-5A5451AFB56E}" srcOrd="0" destOrd="0" presId="urn:microsoft.com/office/officeart/2016/7/layout/VerticalDownArrowProcess"/>
    <dgm:cxn modelId="{832FE2C4-E54E-4213-B5A7-83C2183DAC5C}" srcId="{F4F9E9A6-9E74-46EA-8E30-A220ED891196}" destId="{6CEF1388-A400-45C4-93C5-D6B513D3F53B}" srcOrd="2" destOrd="0" parTransId="{1D9D26FA-B749-4C58-BD20-0E98B1309C4F}" sibTransId="{17354C3A-BE51-4488-B19A-0F14F0647AF2}"/>
    <dgm:cxn modelId="{BD5C4BCB-7D3F-4881-80D2-1E93C084404C}" type="presOf" srcId="{074601D5-7FAC-4A50-B2CF-9BFF05898B56}" destId="{229F6834-8D00-43C1-BC38-100534F9953D}" srcOrd="0" destOrd="0" presId="urn:microsoft.com/office/officeart/2016/7/layout/VerticalDownArrowProcess"/>
    <dgm:cxn modelId="{0A4E2ACD-8081-4184-A395-832FA1EAC46A}" type="presOf" srcId="{D0C89854-D2FA-4FBC-862E-D5D8D830BEF4}" destId="{A94E0BF2-61CC-4F84-9C04-D351F141D4A2}" srcOrd="0" destOrd="0" presId="urn:microsoft.com/office/officeart/2016/7/layout/VerticalDownArrowProcess"/>
    <dgm:cxn modelId="{4E5335E0-1DE5-40EA-81C1-C57366E92B92}" type="presOf" srcId="{335DDC05-0FEA-4BC6-8352-71ECECD8AAD3}" destId="{FDEAADC3-42EB-4CA6-86CA-86AF58B18253}" srcOrd="1" destOrd="0" presId="urn:microsoft.com/office/officeart/2016/7/layout/VerticalDownArrowProcess"/>
    <dgm:cxn modelId="{C13081E0-22FC-4C12-B65E-06D243DDC0EE}" srcId="{48B0F279-2B76-4BBC-B93F-285AAEB0B9DA}" destId="{5541BD2E-FA16-4A0F-BAC7-6CF7B62928C5}" srcOrd="0" destOrd="0" parTransId="{E1E6193B-EFFE-4858-9A43-25E8F541E870}" sibTransId="{343E5C0E-BBBE-4F78-831F-8779EE2FAB31}"/>
    <dgm:cxn modelId="{B9C805E3-1A78-4CD8-98C5-A99969296E0F}" type="presOf" srcId="{48B0F279-2B76-4BBC-B93F-285AAEB0B9DA}" destId="{F7D813E3-EFAF-40EE-A651-4A0F4BF946D2}" srcOrd="1" destOrd="0" presId="urn:microsoft.com/office/officeart/2016/7/layout/VerticalDownArrowProcess"/>
    <dgm:cxn modelId="{AD15E147-135D-4212-BD1B-EEB12BC0800F}" type="presParOf" srcId="{60B8DDE1-4921-4622-8584-F3136D024121}" destId="{22A4BE23-E4FE-47D3-972F-0A3010E48B5A}" srcOrd="0" destOrd="0" presId="urn:microsoft.com/office/officeart/2016/7/layout/VerticalDownArrowProcess"/>
    <dgm:cxn modelId="{735E9D8E-6BDD-4855-BA47-AF56AA4738C2}" type="presParOf" srcId="{22A4BE23-E4FE-47D3-972F-0A3010E48B5A}" destId="{F8E64D72-217E-490B-969B-CB5C19F0DA75}" srcOrd="0" destOrd="0" presId="urn:microsoft.com/office/officeart/2016/7/layout/VerticalDownArrowProcess"/>
    <dgm:cxn modelId="{E2AFC313-BEE6-4D63-AFE9-F6B2DFE09063}" type="presParOf" srcId="{22A4BE23-E4FE-47D3-972F-0A3010E48B5A}" destId="{5799B170-87FF-4F65-8F68-79D3D8CF8C69}" srcOrd="1" destOrd="0" presId="urn:microsoft.com/office/officeart/2016/7/layout/VerticalDownArrowProcess"/>
    <dgm:cxn modelId="{65EABD0C-100F-43EE-BE0E-521CAD021A16}" type="presParOf" srcId="{60B8DDE1-4921-4622-8584-F3136D024121}" destId="{65D9134E-7B4C-489B-9A8E-CD034FAA2556}" srcOrd="1" destOrd="0" presId="urn:microsoft.com/office/officeart/2016/7/layout/VerticalDownArrowProcess"/>
    <dgm:cxn modelId="{385E22CF-4F34-4445-9DBD-558494C85D14}" type="presParOf" srcId="{60B8DDE1-4921-4622-8584-F3136D024121}" destId="{265AD31F-802A-4D87-9726-26B2F4BC4D79}" srcOrd="2" destOrd="0" presId="urn:microsoft.com/office/officeart/2016/7/layout/VerticalDownArrowProcess"/>
    <dgm:cxn modelId="{C0E5A1D0-5659-4D9C-AB6D-BB8CAD1800EF}" type="presParOf" srcId="{265AD31F-802A-4D87-9726-26B2F4BC4D79}" destId="{229F6834-8D00-43C1-BC38-100534F9953D}" srcOrd="0" destOrd="0" presId="urn:microsoft.com/office/officeart/2016/7/layout/VerticalDownArrowProcess"/>
    <dgm:cxn modelId="{FD8AFD74-AB3D-49CC-A459-A595E1AD356D}" type="presParOf" srcId="{265AD31F-802A-4D87-9726-26B2F4BC4D79}" destId="{36FCE259-ABF3-4852-9DAB-ACC9936C49C6}" srcOrd="1" destOrd="0" presId="urn:microsoft.com/office/officeart/2016/7/layout/VerticalDownArrowProcess"/>
    <dgm:cxn modelId="{EDB0D96E-529E-4DD4-AFB8-5EE1E82C38DD}" type="presParOf" srcId="{265AD31F-802A-4D87-9726-26B2F4BC4D79}" destId="{D44D7FF9-9699-4B08-868F-92B69B2E3703}" srcOrd="2" destOrd="0" presId="urn:microsoft.com/office/officeart/2016/7/layout/VerticalDownArrowProcess"/>
    <dgm:cxn modelId="{81A42D60-ED84-46FB-8FDD-B08F82CBBE24}" type="presParOf" srcId="{60B8DDE1-4921-4622-8584-F3136D024121}" destId="{7AE7CD6F-863A-4B9B-82E9-97CCFAC32886}" srcOrd="3" destOrd="0" presId="urn:microsoft.com/office/officeart/2016/7/layout/VerticalDownArrowProcess"/>
    <dgm:cxn modelId="{2C0D7A71-B39D-49DA-AD2E-CDA9A2CAA17D}" type="presParOf" srcId="{60B8DDE1-4921-4622-8584-F3136D024121}" destId="{9659A513-C1D1-4D50-ADA4-EF4F773105E1}" srcOrd="4" destOrd="0" presId="urn:microsoft.com/office/officeart/2016/7/layout/VerticalDownArrowProcess"/>
    <dgm:cxn modelId="{CF98970F-9097-4012-B2CA-62274D309EF4}" type="presParOf" srcId="{9659A513-C1D1-4D50-ADA4-EF4F773105E1}" destId="{F64D142B-5218-4EEF-A6AC-1DE8E998BA23}" srcOrd="0" destOrd="0" presId="urn:microsoft.com/office/officeart/2016/7/layout/VerticalDownArrowProcess"/>
    <dgm:cxn modelId="{34B945DE-9EA1-413B-91FF-513E0E52A95D}" type="presParOf" srcId="{9659A513-C1D1-4D50-ADA4-EF4F773105E1}" destId="{A647F46E-8A85-401F-B408-E498FED1F63D}" srcOrd="1" destOrd="0" presId="urn:microsoft.com/office/officeart/2016/7/layout/VerticalDownArrowProcess"/>
    <dgm:cxn modelId="{50A6B019-75C3-49FA-AED2-FD6B4BD75D17}" type="presParOf" srcId="{9659A513-C1D1-4D50-ADA4-EF4F773105E1}" destId="{75A62CE3-F8CF-426C-A591-5A5451AFB56E}" srcOrd="2" destOrd="0" presId="urn:microsoft.com/office/officeart/2016/7/layout/VerticalDownArrowProcess"/>
    <dgm:cxn modelId="{7996F1A5-8987-426A-89E0-F99A9DCD385C}" type="presParOf" srcId="{60B8DDE1-4921-4622-8584-F3136D024121}" destId="{3A2FECCC-1993-4833-B17B-7CB73A834308}" srcOrd="5" destOrd="0" presId="urn:microsoft.com/office/officeart/2016/7/layout/VerticalDownArrowProcess"/>
    <dgm:cxn modelId="{B0F7A2D2-8870-494E-8E5D-42FF70FEDBAD}" type="presParOf" srcId="{60B8DDE1-4921-4622-8584-F3136D024121}" destId="{2AD1D89C-4F33-4969-B85F-2F848F238440}" srcOrd="6" destOrd="0" presId="urn:microsoft.com/office/officeart/2016/7/layout/VerticalDownArrowProcess"/>
    <dgm:cxn modelId="{A9B605A7-EE4E-4C54-A24D-A0703D06972A}" type="presParOf" srcId="{2AD1D89C-4F33-4969-B85F-2F848F238440}" destId="{2102A528-F167-4DD8-8A87-8F148C59C367}" srcOrd="0" destOrd="0" presId="urn:microsoft.com/office/officeart/2016/7/layout/VerticalDownArrowProcess"/>
    <dgm:cxn modelId="{D3AF4865-AD17-458C-BBE1-210F268E2652}" type="presParOf" srcId="{2AD1D89C-4F33-4969-B85F-2F848F238440}" destId="{F7D813E3-EFAF-40EE-A651-4A0F4BF946D2}" srcOrd="1" destOrd="0" presId="urn:microsoft.com/office/officeart/2016/7/layout/VerticalDownArrowProcess"/>
    <dgm:cxn modelId="{6982A5E3-C17A-4C36-8DF2-366AE9EE2A07}" type="presParOf" srcId="{2AD1D89C-4F33-4969-B85F-2F848F238440}" destId="{572EF532-E559-4EF9-9C8B-60AB9F0843A4}" srcOrd="2" destOrd="0" presId="urn:microsoft.com/office/officeart/2016/7/layout/VerticalDownArrowProcess"/>
    <dgm:cxn modelId="{EDAF5DA3-7B4A-41E2-8505-1AE02573ED36}" type="presParOf" srcId="{60B8DDE1-4921-4622-8584-F3136D024121}" destId="{E3967A02-8400-46D2-AAB1-686FCB227EA4}" srcOrd="7" destOrd="0" presId="urn:microsoft.com/office/officeart/2016/7/layout/VerticalDownArrowProcess"/>
    <dgm:cxn modelId="{FB5A4241-9D47-4EF6-958D-65CAAA480E73}" type="presParOf" srcId="{60B8DDE1-4921-4622-8584-F3136D024121}" destId="{A4F4C04D-6E66-4F4C-B706-BDD89EFF31AA}" srcOrd="8" destOrd="0" presId="urn:microsoft.com/office/officeart/2016/7/layout/VerticalDownArrowProcess"/>
    <dgm:cxn modelId="{6E7E4B18-C67E-4648-9697-74BC852CC282}" type="presParOf" srcId="{A4F4C04D-6E66-4F4C-B706-BDD89EFF31AA}" destId="{437B8228-09E5-47E3-89C3-B19161C1F074}" srcOrd="0" destOrd="0" presId="urn:microsoft.com/office/officeart/2016/7/layout/VerticalDownArrowProcess"/>
    <dgm:cxn modelId="{DE96031D-201E-486D-B63C-E37852327583}" type="presParOf" srcId="{A4F4C04D-6E66-4F4C-B706-BDD89EFF31AA}" destId="{FDEAADC3-42EB-4CA6-86CA-86AF58B18253}" srcOrd="1" destOrd="0" presId="urn:microsoft.com/office/officeart/2016/7/layout/VerticalDownArrowProcess"/>
    <dgm:cxn modelId="{AE20D21D-39BB-40C6-8FB3-2867890FA2BD}" type="presParOf" srcId="{A4F4C04D-6E66-4F4C-B706-BDD89EFF31AA}" destId="{A94E0BF2-61CC-4F84-9C04-D351F141D4A2}"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64D72-217E-490B-969B-CB5C19F0DA75}">
      <dsp:nvSpPr>
        <dsp:cNvPr id="0" name=""/>
        <dsp:cNvSpPr/>
      </dsp:nvSpPr>
      <dsp:spPr>
        <a:xfrm>
          <a:off x="0" y="4753623"/>
          <a:ext cx="2226072" cy="779871"/>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318" tIns="142240" rIns="158318"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ysClr val="windowText" lastClr="000000"/>
              </a:solidFill>
              <a:latin typeface="Arial" panose="020B0604020202020204" pitchFamily="34" charset="0"/>
              <a:cs typeface="Arial" panose="020B0604020202020204" pitchFamily="34" charset="0"/>
            </a:rPr>
            <a:t>The standards</a:t>
          </a:r>
          <a:endParaRPr lang="en-US" sz="2000" b="1" kern="1200" dirty="0">
            <a:solidFill>
              <a:sysClr val="windowText" lastClr="000000"/>
            </a:solidFill>
            <a:latin typeface="Arial" panose="020B0604020202020204" pitchFamily="34" charset="0"/>
            <a:cs typeface="Arial" panose="020B0604020202020204" pitchFamily="34" charset="0"/>
          </a:endParaRPr>
        </a:p>
      </dsp:txBody>
      <dsp:txXfrm>
        <a:off x="0" y="4753623"/>
        <a:ext cx="2226072" cy="779871"/>
      </dsp:txXfrm>
    </dsp:sp>
    <dsp:sp modelId="{5799B170-87FF-4F65-8F68-79D3D8CF8C69}">
      <dsp:nvSpPr>
        <dsp:cNvPr id="0" name=""/>
        <dsp:cNvSpPr/>
      </dsp:nvSpPr>
      <dsp:spPr>
        <a:xfrm>
          <a:off x="2226071" y="4753623"/>
          <a:ext cx="6678216" cy="779871"/>
        </a:xfrm>
        <a:prstGeom prst="rect">
          <a:avLst/>
        </a:prstGeom>
        <a:solidFill>
          <a:schemeClr val="accent3">
            <a:lumMod val="20000"/>
            <a:lumOff val="80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466" tIns="254000" rIns="135466" bIns="2540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ea typeface="+mn-ea"/>
              <a:cs typeface="Arial" panose="020B0604020202020204" pitchFamily="34" charset="0"/>
            </a:rPr>
            <a:t>Structure and content of standards 1–7</a:t>
          </a:r>
          <a:endParaRPr lang="en-US" sz="2000" kern="1200" dirty="0">
            <a:latin typeface="Arial" panose="020B0604020202020204" pitchFamily="34" charset="0"/>
            <a:cs typeface="Arial" panose="020B0604020202020204" pitchFamily="34" charset="0"/>
          </a:endParaRPr>
        </a:p>
      </dsp:txBody>
      <dsp:txXfrm>
        <a:off x="2226071" y="4753623"/>
        <a:ext cx="6678216" cy="779871"/>
      </dsp:txXfrm>
    </dsp:sp>
    <dsp:sp modelId="{36FCE259-ABF3-4852-9DAB-ACC9936C49C6}">
      <dsp:nvSpPr>
        <dsp:cNvPr id="0" name=""/>
        <dsp:cNvSpPr/>
      </dsp:nvSpPr>
      <dsp:spPr>
        <a:xfrm rot="10800000">
          <a:off x="0" y="3565878"/>
          <a:ext cx="2226072" cy="1199442"/>
        </a:xfrm>
        <a:prstGeom prst="upArrowCallout">
          <a:avLst>
            <a:gd name="adj1" fmla="val 5000"/>
            <a:gd name="adj2" fmla="val 10000"/>
            <a:gd name="adj3" fmla="val 15000"/>
            <a:gd name="adj4" fmla="val 64977"/>
          </a:avLst>
        </a:prstGeom>
        <a:solidFill>
          <a:schemeClr val="accent3">
            <a:shade val="50000"/>
            <a:hueOff val="-116768"/>
            <a:satOff val="8420"/>
            <a:lumOff val="1661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318" tIns="142240" rIns="158318"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ysClr val="windowText" lastClr="000000"/>
              </a:solidFill>
              <a:latin typeface="Arial" panose="020B0604020202020204" pitchFamily="34" charset="0"/>
              <a:cs typeface="Arial" panose="020B0604020202020204" pitchFamily="34" charset="0"/>
            </a:rPr>
            <a:t>Supporting resources</a:t>
          </a:r>
          <a:endParaRPr lang="en-US" sz="2000" b="1" kern="1200" dirty="0">
            <a:solidFill>
              <a:sysClr val="windowText" lastClr="000000"/>
            </a:solidFill>
            <a:latin typeface="Arial" panose="020B0604020202020204" pitchFamily="34" charset="0"/>
            <a:cs typeface="Arial" panose="020B0604020202020204" pitchFamily="34" charset="0"/>
          </a:endParaRPr>
        </a:p>
      </dsp:txBody>
      <dsp:txXfrm rot="-10800000">
        <a:off x="0" y="3565878"/>
        <a:ext cx="2226072" cy="779637"/>
      </dsp:txXfrm>
    </dsp:sp>
    <dsp:sp modelId="{D44D7FF9-9699-4B08-868F-92B69B2E3703}">
      <dsp:nvSpPr>
        <dsp:cNvPr id="0" name=""/>
        <dsp:cNvSpPr/>
      </dsp:nvSpPr>
      <dsp:spPr>
        <a:xfrm>
          <a:off x="2226071" y="3565878"/>
          <a:ext cx="6678216" cy="779637"/>
        </a:xfrm>
        <a:prstGeom prst="rect">
          <a:avLst/>
        </a:prstGeom>
        <a:solidFill>
          <a:schemeClr val="accent3">
            <a:lumMod val="20000"/>
            <a:lumOff val="80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466" tIns="254000" rIns="135466" bIns="2540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Examples of use in practice and supporting resources</a:t>
          </a:r>
        </a:p>
      </dsp:txBody>
      <dsp:txXfrm>
        <a:off x="2226071" y="3565878"/>
        <a:ext cx="6678216" cy="779637"/>
      </dsp:txXfrm>
    </dsp:sp>
    <dsp:sp modelId="{A647F46E-8A85-401F-B408-E498FED1F63D}">
      <dsp:nvSpPr>
        <dsp:cNvPr id="0" name=""/>
        <dsp:cNvSpPr/>
      </dsp:nvSpPr>
      <dsp:spPr>
        <a:xfrm rot="10800000">
          <a:off x="0" y="2378134"/>
          <a:ext cx="2226072" cy="1199442"/>
        </a:xfrm>
        <a:prstGeom prst="upArrowCallout">
          <a:avLst>
            <a:gd name="adj1" fmla="val 5000"/>
            <a:gd name="adj2" fmla="val 10000"/>
            <a:gd name="adj3" fmla="val 15000"/>
            <a:gd name="adj4" fmla="val 64977"/>
          </a:avLst>
        </a:prstGeom>
        <a:solidFill>
          <a:schemeClr val="accent3">
            <a:shade val="50000"/>
            <a:hueOff val="-233536"/>
            <a:satOff val="16840"/>
            <a:lumOff val="33219"/>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318" tIns="142240" rIns="158318"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ysClr val="windowText" lastClr="000000"/>
              </a:solidFill>
              <a:latin typeface="Arial" panose="020B0604020202020204" pitchFamily="34" charset="0"/>
              <a:cs typeface="Arial" panose="020B0604020202020204" pitchFamily="34" charset="0"/>
            </a:rPr>
            <a:t>What was updated </a:t>
          </a:r>
          <a:endParaRPr lang="en-US" sz="2000" b="1" kern="1200" dirty="0">
            <a:solidFill>
              <a:sysClr val="windowText" lastClr="000000"/>
            </a:solidFill>
            <a:latin typeface="Arial" panose="020B0604020202020204" pitchFamily="34" charset="0"/>
            <a:cs typeface="Arial" panose="020B0604020202020204" pitchFamily="34" charset="0"/>
          </a:endParaRPr>
        </a:p>
      </dsp:txBody>
      <dsp:txXfrm rot="-10800000">
        <a:off x="0" y="2378134"/>
        <a:ext cx="2226072" cy="779637"/>
      </dsp:txXfrm>
    </dsp:sp>
    <dsp:sp modelId="{75A62CE3-F8CF-426C-A591-5A5451AFB56E}">
      <dsp:nvSpPr>
        <dsp:cNvPr id="0" name=""/>
        <dsp:cNvSpPr/>
      </dsp:nvSpPr>
      <dsp:spPr>
        <a:xfrm>
          <a:off x="2226071" y="2378134"/>
          <a:ext cx="6678216" cy="779637"/>
        </a:xfrm>
        <a:prstGeom prst="rect">
          <a:avLst/>
        </a:prstGeom>
        <a:solidFill>
          <a:schemeClr val="accent3">
            <a:lumMod val="20000"/>
            <a:lumOff val="80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466" tIns="254000" rIns="135466" bIns="2540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Key changes – standards and website</a:t>
          </a:r>
        </a:p>
      </dsp:txBody>
      <dsp:txXfrm>
        <a:off x="2226071" y="2378134"/>
        <a:ext cx="6678216" cy="779637"/>
      </dsp:txXfrm>
    </dsp:sp>
    <dsp:sp modelId="{F7D813E3-EFAF-40EE-A651-4A0F4BF946D2}">
      <dsp:nvSpPr>
        <dsp:cNvPr id="0" name=""/>
        <dsp:cNvSpPr/>
      </dsp:nvSpPr>
      <dsp:spPr>
        <a:xfrm rot="10800000">
          <a:off x="0" y="1190390"/>
          <a:ext cx="2226072" cy="1199442"/>
        </a:xfrm>
        <a:prstGeom prst="upArrowCallout">
          <a:avLst>
            <a:gd name="adj1" fmla="val 5000"/>
            <a:gd name="adj2" fmla="val 10000"/>
            <a:gd name="adj3" fmla="val 15000"/>
            <a:gd name="adj4" fmla="val 64977"/>
          </a:avLst>
        </a:prstGeom>
        <a:solidFill>
          <a:schemeClr val="accent3">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318" tIns="142240" rIns="158318"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ysClr val="windowText" lastClr="000000"/>
              </a:solidFill>
              <a:latin typeface="Arial" panose="020B0604020202020204" pitchFamily="34" charset="0"/>
              <a:cs typeface="Arial" panose="020B0604020202020204" pitchFamily="34" charset="0"/>
            </a:rPr>
            <a:t>The update </a:t>
          </a:r>
          <a:endParaRPr lang="en-US" sz="2000" b="1" kern="1200" dirty="0">
            <a:solidFill>
              <a:sysClr val="windowText" lastClr="000000"/>
            </a:solidFill>
            <a:latin typeface="Arial" panose="020B0604020202020204" pitchFamily="34" charset="0"/>
            <a:cs typeface="Arial" panose="020B0604020202020204" pitchFamily="34" charset="0"/>
          </a:endParaRPr>
        </a:p>
      </dsp:txBody>
      <dsp:txXfrm rot="-10800000">
        <a:off x="0" y="1190390"/>
        <a:ext cx="2226072" cy="779637"/>
      </dsp:txXfrm>
    </dsp:sp>
    <dsp:sp modelId="{572EF532-E559-4EF9-9C8B-60AB9F0843A4}">
      <dsp:nvSpPr>
        <dsp:cNvPr id="0" name=""/>
        <dsp:cNvSpPr/>
      </dsp:nvSpPr>
      <dsp:spPr>
        <a:xfrm>
          <a:off x="2226071" y="1190390"/>
          <a:ext cx="6678216" cy="779637"/>
        </a:xfrm>
        <a:prstGeom prst="rect">
          <a:avLst/>
        </a:prstGeom>
        <a:solidFill>
          <a:schemeClr val="accent3">
            <a:lumMod val="20000"/>
            <a:lumOff val="80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466" tIns="254000" rIns="135466" bIns="2540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Reason for update, update process, open consultation</a:t>
          </a:r>
        </a:p>
      </dsp:txBody>
      <dsp:txXfrm>
        <a:off x="2226071" y="1190390"/>
        <a:ext cx="6678216" cy="779637"/>
      </dsp:txXfrm>
    </dsp:sp>
    <dsp:sp modelId="{FDEAADC3-42EB-4CA6-86CA-86AF58B18253}">
      <dsp:nvSpPr>
        <dsp:cNvPr id="0" name=""/>
        <dsp:cNvSpPr/>
      </dsp:nvSpPr>
      <dsp:spPr>
        <a:xfrm rot="10800000">
          <a:off x="0" y="2646"/>
          <a:ext cx="2226072" cy="1199442"/>
        </a:xfrm>
        <a:prstGeom prst="upArrowCallout">
          <a:avLst>
            <a:gd name="adj1" fmla="val 5000"/>
            <a:gd name="adj2" fmla="val 10000"/>
            <a:gd name="adj3" fmla="val 15000"/>
            <a:gd name="adj4" fmla="val 64977"/>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318" tIns="142240" rIns="158318"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ysClr val="windowText" lastClr="000000"/>
              </a:solidFill>
              <a:latin typeface="Arial" panose="020B0604020202020204" pitchFamily="34" charset="0"/>
              <a:cs typeface="Arial" panose="020B0604020202020204" pitchFamily="34" charset="0"/>
            </a:rPr>
            <a:t>Background</a:t>
          </a:r>
          <a:endParaRPr lang="en-US" sz="2000" b="1" kern="1200" dirty="0">
            <a:solidFill>
              <a:sysClr val="windowText" lastClr="000000"/>
            </a:solidFill>
            <a:latin typeface="Arial" panose="020B0604020202020204" pitchFamily="34" charset="0"/>
            <a:cs typeface="Arial" panose="020B0604020202020204" pitchFamily="34" charset="0"/>
          </a:endParaRPr>
        </a:p>
      </dsp:txBody>
      <dsp:txXfrm rot="-10800000">
        <a:off x="0" y="2646"/>
        <a:ext cx="2226072" cy="779637"/>
      </dsp:txXfrm>
    </dsp:sp>
    <dsp:sp modelId="{A94E0BF2-61CC-4F84-9C04-D351F141D4A2}">
      <dsp:nvSpPr>
        <dsp:cNvPr id="0" name=""/>
        <dsp:cNvSpPr/>
      </dsp:nvSpPr>
      <dsp:spPr>
        <a:xfrm>
          <a:off x="2226071" y="2646"/>
          <a:ext cx="6678216" cy="779637"/>
        </a:xfrm>
        <a:prstGeom prst="rect">
          <a:avLst/>
        </a:prstGeom>
        <a:solidFill>
          <a:schemeClr val="accent3">
            <a:lumMod val="20000"/>
            <a:lumOff val="80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466" tIns="254000" rIns="135466" bIns="2540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What are they? Who are they for? Why do we need them? How should they be used? Where are they?</a:t>
          </a:r>
        </a:p>
      </dsp:txBody>
      <dsp:txXfrm>
        <a:off x="2226071" y="2646"/>
        <a:ext cx="6678216" cy="77963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67787-D9FA-42DC-9186-0FD6C48C00B9}" type="datetimeFigureOut">
              <a:rPr lang="en-GB" smtClean="0"/>
              <a:t>10/05/2024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12125-5E65-475E-9E63-E510B5A43B18}" type="slidenum">
              <a:rPr lang="en-GB" smtClean="0"/>
              <a:t>‹#›</a:t>
            </a:fld>
            <a:endParaRPr lang="en-GB"/>
          </a:p>
        </p:txBody>
      </p:sp>
    </p:spTree>
    <p:extLst>
      <p:ext uri="{BB962C8B-B14F-4D97-AF65-F5344CB8AC3E}">
        <p14:creationId xmlns:p14="http://schemas.microsoft.com/office/powerpoint/2010/main" val="16524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legislation.gov.uk/uksi/2022/851/conten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rpharms.com/recognition/setting-professional-standards/statement-on-safe-and-effective-car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pharms.com/recognition/setting-professional-standards/patient-safety-professional-standards-responding-to-patient-safety-incidents/responding-to-patient-safety-incidents-backgroun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support@rpharms.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E12125-5E65-475E-9E63-E510B5A43B18}" type="slidenum">
              <a:rPr lang="en-GB" smtClean="0"/>
              <a:t>1</a:t>
            </a:fld>
            <a:endParaRPr lang="en-GB"/>
          </a:p>
        </p:txBody>
      </p:sp>
    </p:spTree>
    <p:extLst>
      <p:ext uri="{BB962C8B-B14F-4D97-AF65-F5344CB8AC3E}">
        <p14:creationId xmlns:p14="http://schemas.microsoft.com/office/powerpoint/2010/main" val="294914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points for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How to use the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C5054"/>
                </a:solidFill>
                <a:effectLst/>
                <a:latin typeface="Arial" panose="020B0604020202020204" pitchFamily="34" charset="0"/>
                <a:ea typeface="Calibri" panose="020F0502020204030204" pitchFamily="34" charset="0"/>
                <a:cs typeface="Arial" panose="020B0604020202020204" pitchFamily="34" charset="0"/>
              </a:rPr>
              <a:t>These standards should be used in conjunction with relevant regulatory standards, statutory and professional duty of candour requirements, employer’s, organisational and national policies, your indemnity insurance arrangements and legal reporting arrangements in place in each of the home nations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4C5054"/>
                </a:solidFill>
                <a:effectLst/>
                <a:latin typeface="Arial" panose="020B0604020202020204" pitchFamily="34" charset="0"/>
                <a:ea typeface="Calibri" panose="020F0502020204030204" pitchFamily="34" charset="0"/>
                <a:cs typeface="Arial" panose="020B0604020202020204" pitchFamily="34" charset="0"/>
              </a:rPr>
              <a:t>The standards should be used within your scope and remit and escalated where relevant and appropriate</a:t>
            </a:r>
          </a:p>
          <a:p>
            <a:pPr marL="742950" lvl="1" indent="-285750">
              <a:lnSpc>
                <a:spcPct val="115000"/>
              </a:lnSpc>
              <a:buFont typeface="Courier New" panose="02070309020205020404" pitchFamily="49" charset="0"/>
              <a:buChar char="o"/>
            </a:pPr>
            <a:r>
              <a:rPr lang="en-GB" sz="1200" dirty="0">
                <a:solidFill>
                  <a:srgbClr val="4C5054"/>
                </a:solidFill>
                <a:effectLst/>
                <a:latin typeface="Arial" panose="020B0604020202020204" pitchFamily="34" charset="0"/>
                <a:ea typeface="Calibri" panose="020F0502020204030204" pitchFamily="34" charset="0"/>
                <a:cs typeface="Arial" panose="020B0604020202020204" pitchFamily="34" charset="0"/>
              </a:rPr>
              <a:t>Clarity of roles and responsibilities for actions and decisions for meeting each standard should be delegated by organisations, i.e., at an individual or leadership level (where relevant and appropriate). </a:t>
            </a:r>
          </a:p>
          <a:p>
            <a:pPr marL="342900" lvl="0" indent="-342900">
              <a:lnSpc>
                <a:spcPct val="115000"/>
              </a:lnSpc>
              <a:buFont typeface="Symbol" panose="05050102010706020507" pitchFamily="18" charset="2"/>
              <a:buChar char=""/>
            </a:pPr>
            <a:r>
              <a:rPr lang="en-GB" sz="1200" dirty="0">
                <a:solidFill>
                  <a:srgbClr val="4C5054"/>
                </a:solidFill>
                <a:effectLst/>
                <a:latin typeface="Arial" panose="020B0604020202020204" pitchFamily="34" charset="0"/>
                <a:ea typeface="Calibri" panose="020F0502020204030204" pitchFamily="34" charset="0"/>
                <a:cs typeface="Arial" panose="020B0604020202020204" pitchFamily="34" charset="0"/>
              </a:rPr>
              <a:t>The standards can be used to inform, develop and implement local and organisation policies and services</a:t>
            </a:r>
          </a:p>
          <a:p>
            <a:pPr marL="742950" lvl="1" indent="-285750">
              <a:lnSpc>
                <a:spcPct val="115000"/>
              </a:lnSpc>
              <a:buFont typeface="Courier New" panose="02070309020205020404" pitchFamily="49" charset="0"/>
              <a:buChar char="o"/>
            </a:pPr>
            <a:r>
              <a:rPr lang="en-GB" sz="1200" dirty="0">
                <a:solidFill>
                  <a:srgbClr val="4C5054"/>
                </a:solidFill>
                <a:effectLst/>
                <a:latin typeface="Arial" panose="020B0604020202020204" pitchFamily="34" charset="0"/>
                <a:ea typeface="Calibri" panose="020F0502020204030204" pitchFamily="34" charset="0"/>
                <a:cs typeface="Arial" panose="020B0604020202020204" pitchFamily="34" charset="0"/>
              </a:rPr>
              <a:t>These standards should be applied when risk-assessing new services and when using new and evolving technology.</a:t>
            </a:r>
          </a:p>
          <a:p>
            <a:pPr marL="342900" lvl="0" indent="-342900">
              <a:lnSpc>
                <a:spcPct val="115000"/>
              </a:lnSpc>
              <a:buFont typeface="Symbol" panose="05050102010706020507" pitchFamily="18" charset="2"/>
              <a:buChar char=""/>
            </a:pPr>
            <a:r>
              <a:rPr lang="en-GB" sz="1200" dirty="0">
                <a:solidFill>
                  <a:srgbClr val="4C5054"/>
                </a:solidFill>
                <a:effectLst/>
                <a:latin typeface="Arial" panose="020B0604020202020204" pitchFamily="34" charset="0"/>
                <a:ea typeface="Calibri" panose="020F0502020204030204" pitchFamily="34" charset="0"/>
                <a:cs typeface="Arial" panose="020B0604020202020204" pitchFamily="34" charset="0"/>
              </a:rPr>
              <a:t>The supporting resources page on the RPS website can be used to facilitate the implementation of the standards</a:t>
            </a:r>
          </a:p>
          <a:p>
            <a:pPr marL="342900" lvl="0" indent="-342900">
              <a:lnSpc>
                <a:spcPct val="115000"/>
              </a:lnSpc>
              <a:buFont typeface="Symbol" panose="05050102010706020507" pitchFamily="18" charset="2"/>
              <a:buChar char=""/>
            </a:pPr>
            <a:r>
              <a:rPr lang="en-GB" sz="1200" dirty="0">
                <a:solidFill>
                  <a:srgbClr val="4C5054"/>
                </a:solidFill>
                <a:effectLst/>
                <a:latin typeface="Arial" panose="020B0604020202020204" pitchFamily="34" charset="0"/>
                <a:ea typeface="Calibri" panose="020F0502020204030204" pitchFamily="34" charset="0"/>
                <a:cs typeface="Arial" panose="020B0604020202020204" pitchFamily="34" charset="0"/>
              </a:rPr>
              <a:t>It is a generic set of standards; therefore, it does not contain statements that relate to specific areas. The standards must be contextualised to reflect different areas of practice, levels of expertise and settings.</a:t>
            </a: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75542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effectLst/>
                <a:latin typeface="Arial" panose="020B0604020202020204" pitchFamily="34" charset="0"/>
                <a:cs typeface="Arial" panose="020B0604020202020204" pitchFamily="34" charset="0"/>
              </a:rPr>
              <a:t>These standards are:</a:t>
            </a:r>
          </a:p>
          <a:p>
            <a:pPr marL="171450" indent="-171450">
              <a:buFont typeface="Arial" panose="020B0604020202020204" pitchFamily="34" charset="0"/>
              <a:buChar char="•"/>
            </a:pPr>
            <a:r>
              <a:rPr lang="en-GB" sz="1200" dirty="0">
                <a:effectLst/>
                <a:latin typeface="Arial" panose="020B0604020202020204" pitchFamily="34" charset="0"/>
                <a:cs typeface="Arial" panose="020B0604020202020204" pitchFamily="34" charset="0"/>
              </a:rPr>
              <a:t>On the RPS website</a:t>
            </a:r>
          </a:p>
          <a:p>
            <a:pPr marL="171450" indent="-171450">
              <a:buFont typeface="Arial" panose="020B0604020202020204" pitchFamily="34" charset="0"/>
              <a:buChar char="•"/>
            </a:pPr>
            <a:r>
              <a:rPr lang="en-GB" sz="1200" dirty="0">
                <a:effectLst/>
                <a:latin typeface="Arial" panose="020B0604020202020204" pitchFamily="34" charset="0"/>
                <a:cs typeface="Arial" panose="020B0604020202020204" pitchFamily="34" charset="0"/>
              </a:rPr>
              <a:t>Open access</a:t>
            </a:r>
          </a:p>
          <a:p>
            <a:pPr marL="171450" indent="-171450">
              <a:buFont typeface="Arial" panose="020B0604020202020204" pitchFamily="34" charset="0"/>
              <a:buChar char="•"/>
            </a:pPr>
            <a:r>
              <a:rPr lang="en-GB" sz="1200" dirty="0">
                <a:effectLst/>
                <a:latin typeface="Arial" panose="020B0604020202020204" pitchFamily="34" charset="0"/>
                <a:cs typeface="Arial" panose="020B0604020202020204" pitchFamily="34" charset="0"/>
              </a:rPr>
              <a:t>Easily searchable on website – don't need to memorise the hyperlink.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5477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12</a:t>
            </a:fld>
            <a:endParaRPr lang="en-GB"/>
          </a:p>
        </p:txBody>
      </p:sp>
    </p:spTree>
    <p:extLst>
      <p:ext uri="{BB962C8B-B14F-4D97-AF65-F5344CB8AC3E}">
        <p14:creationId xmlns:p14="http://schemas.microsoft.com/office/powerpoint/2010/main" val="329025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points for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Why were the standards updated?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spc="0" baseline="0" dirty="0">
                <a:latin typeface="Arial" panose="020B0604020202020204" pitchFamily="34" charset="0"/>
                <a:cs typeface="Arial" panose="020B0604020202020204" pitchFamily="34" charset="0"/>
              </a:rPr>
              <a:t>With over 1,500 unique users viewing the error reporting standards annually on the RPS website. They’re </a:t>
            </a:r>
            <a:r>
              <a:rPr lang="en-GB" sz="1200" kern="0" spc="0" baseline="0" dirty="0">
                <a:effectLst/>
                <a:latin typeface="Arial" panose="020B0604020202020204" pitchFamily="34" charset="0"/>
                <a:ea typeface="Calibri" panose="020F0502020204030204" pitchFamily="34" charset="0"/>
                <a:cs typeface="Arial" panose="020B0604020202020204" pitchFamily="34" charset="0"/>
              </a:rPr>
              <a:t>widely used in practice </a:t>
            </a:r>
            <a:r>
              <a:rPr lang="en-GB" sz="1200" kern="0" spc="0" baseline="0" dirty="0">
                <a:latin typeface="Arial" panose="020B0604020202020204" pitchFamily="34" charset="0"/>
                <a:cs typeface="Arial" panose="020B0604020202020204" pitchFamily="34" charset="0"/>
              </a:rPr>
              <a:t>and, therefore, it was essential to update these standards to include the latest legislative, regulatory and national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spc="0" baseline="0" dirty="0">
                <a:effectLst/>
                <a:latin typeface="Arial" panose="020B0604020202020204" pitchFamily="34" charset="0"/>
                <a:ea typeface="Calibri" panose="020F0502020204030204" pitchFamily="34" charset="0"/>
                <a:cs typeface="Arial" panose="020B0604020202020204" pitchFamily="34" charset="0"/>
              </a:rPr>
              <a:t>The 2024 update of the standards was a review of an existing 2016 edition, which was due for review in November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spc="0" baseline="0" dirty="0">
                <a:effectLst/>
                <a:latin typeface="Arial" panose="020B0604020202020204" pitchFamily="34" charset="0"/>
                <a:ea typeface="Calibri" panose="020F0502020204030204" pitchFamily="34" charset="0"/>
                <a:cs typeface="Arial" panose="020B0604020202020204" pitchFamily="34" charset="0"/>
              </a:rPr>
              <a:t>With an evolving pharmacy landscape and expanding roles, a review of these standards was required to ensure it remains fit for purpose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spc="0" baseline="0" dirty="0">
                <a:effectLst/>
                <a:latin typeface="Arial" panose="020B0604020202020204" pitchFamily="34" charset="0"/>
                <a:ea typeface="Times New Roman" panose="02020603050405020304" pitchFamily="18" charset="0"/>
                <a:cs typeface="Arial" panose="020B0604020202020204" pitchFamily="34" charset="0"/>
              </a:rPr>
              <a:t>Since the 2016 standards, there have been various changes and updates which needed to be included in the update of the standards.</a:t>
            </a:r>
            <a:r>
              <a:rPr lang="en-GB" sz="1200" kern="0" spc="0" baseline="0" dirty="0">
                <a:effectLst/>
                <a:latin typeface="Arial" panose="020B0604020202020204" pitchFamily="34" charset="0"/>
                <a:ea typeface="Calibri" panose="020F0502020204030204" pitchFamily="34" charset="0"/>
                <a:cs typeface="Arial" panose="020B0604020202020204" pitchFamily="34" charset="0"/>
              </a:rPr>
              <a:t> These included: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0" spc="0" baseline="0" dirty="0">
                <a:solidFill>
                  <a:srgbClr val="1C2244"/>
                </a:solidFill>
                <a:effectLst/>
                <a:latin typeface="Arial" panose="020B0604020202020204" pitchFamily="34" charset="0"/>
                <a:cs typeface="Arial" panose="020B0604020202020204" pitchFamily="34" charset="0"/>
              </a:rPr>
              <a:t>NHS England Patient Safety Incident Response Framework (</a:t>
            </a:r>
            <a:r>
              <a:rPr lang="en-GB" sz="1200" b="0" i="0" kern="0" spc="0" baseline="0" dirty="0" err="1">
                <a:solidFill>
                  <a:srgbClr val="1C2244"/>
                </a:solidFill>
                <a:effectLst/>
                <a:latin typeface="Arial" panose="020B0604020202020204" pitchFamily="34" charset="0"/>
                <a:cs typeface="Arial" panose="020B0604020202020204" pitchFamily="34" charset="0"/>
              </a:rPr>
              <a:t>PSIRF</a:t>
            </a:r>
            <a:r>
              <a:rPr lang="en-GB" sz="1200" b="0" i="0" kern="0" spc="0" baseline="0" dirty="0">
                <a:solidFill>
                  <a:srgbClr val="1C2244"/>
                </a:solidFill>
                <a:effectLst/>
                <a:latin typeface="Arial" panose="020B0604020202020204" pitchFamily="34" charset="0"/>
                <a:cs typeface="Arial" panose="020B0604020202020204" pitchFamily="34" charset="0"/>
              </a:rPr>
              <a:t>) (August 2022) which replaces the Serious Incident Framework (SIF) (2015)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0" spc="0" baseline="0" dirty="0">
                <a:solidFill>
                  <a:srgbClr val="1C2244"/>
                </a:solidFill>
                <a:effectLst/>
                <a:latin typeface="Arial" panose="020B0604020202020204" pitchFamily="34" charset="0"/>
                <a:cs typeface="Arial" panose="020B0604020202020204" pitchFamily="34" charset="0"/>
              </a:rPr>
              <a:t>NHS England Systems Engineering Initiative for Patient Safety framework (</a:t>
            </a:r>
            <a:r>
              <a:rPr lang="en-GB" sz="1200" b="0" i="0" kern="0" spc="0" baseline="0" dirty="0" err="1">
                <a:solidFill>
                  <a:srgbClr val="1C2244"/>
                </a:solidFill>
                <a:effectLst/>
                <a:latin typeface="Arial" panose="020B0604020202020204" pitchFamily="34" charset="0"/>
                <a:cs typeface="Arial" panose="020B0604020202020204" pitchFamily="34" charset="0"/>
              </a:rPr>
              <a:t>SEIPS</a:t>
            </a:r>
            <a:r>
              <a:rPr lang="en-GB" sz="1200" b="0" i="0" kern="0" spc="0" baseline="0" dirty="0">
                <a:solidFill>
                  <a:srgbClr val="1C2244"/>
                </a:solidFill>
                <a:effectLst/>
                <a:latin typeface="Arial" panose="020B0604020202020204" pitchFamily="34" charset="0"/>
                <a:cs typeface="Arial" panose="020B0604020202020204" pitchFamily="34" charset="0"/>
              </a:rPr>
              <a:t>) (August 2022)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0" spc="0" baseline="0" dirty="0">
                <a:solidFill>
                  <a:srgbClr val="1C2244"/>
                </a:solidFill>
                <a:effectLst/>
                <a:latin typeface="Arial" panose="020B0604020202020204" pitchFamily="34" charset="0"/>
                <a:cs typeface="Arial" panose="020B0604020202020204" pitchFamily="34" charset="0"/>
              </a:rPr>
              <a:t>GPhC Keeping patients safe: being open and honest when things go wrong (June 2022)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0" spc="0" baseline="0" dirty="0">
                <a:solidFill>
                  <a:srgbClr val="1C2244"/>
                </a:solidFill>
                <a:effectLst/>
                <a:latin typeface="Arial" panose="020B0604020202020204" pitchFamily="34" charset="0"/>
                <a:cs typeface="Arial" panose="020B0604020202020204" pitchFamily="34" charset="0"/>
              </a:rPr>
              <a:t>GPhC Pharmacy team toolkit: learning from incidents Examples of notable practice from our Pharmacy Inspections Knowledge Hub (June 2022)</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0" spc="0" baseline="0" dirty="0">
                <a:solidFill>
                  <a:srgbClr val="1C2244"/>
                </a:solidFill>
                <a:effectLst/>
                <a:latin typeface="Arial" panose="020B0604020202020204" pitchFamily="34" charset="0"/>
                <a:cs typeface="Arial" panose="020B0604020202020204" pitchFamily="34" charset="0"/>
              </a:rPr>
              <a:t>Updated terminology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0" spc="0" baseline="0" dirty="0">
                <a:solidFill>
                  <a:srgbClr val="1C2244"/>
                </a:solidFill>
                <a:effectLst/>
                <a:latin typeface="Arial" panose="020B0604020202020204" pitchFamily="34" charset="0"/>
                <a:cs typeface="Arial" panose="020B0604020202020204" pitchFamily="34" charset="0"/>
              </a:rPr>
              <a:t>Just culture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0" spc="0" baseline="0" dirty="0">
                <a:solidFill>
                  <a:srgbClr val="1C2244"/>
                </a:solidFill>
                <a:effectLst/>
                <a:latin typeface="Arial" panose="020B0604020202020204" pitchFamily="34" charset="0"/>
                <a:cs typeface="Arial" panose="020B0604020202020204" pitchFamily="34" charset="0"/>
              </a:rPr>
              <a:t>Duty of candour</a:t>
            </a:r>
            <a:endParaRPr lang="en-GB" sz="1200" b="0" i="0" kern="0" spc="0" baseline="0" dirty="0">
              <a:solidFill>
                <a:srgbClr val="1C2244"/>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0" spc="0" baseline="0" dirty="0">
                <a:solidFill>
                  <a:srgbClr val="1C2244"/>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The Pharmacy (Preparation and Dispensing Errors – Hospital and Other Pharmacy Services) Order 2022</a:t>
            </a:r>
            <a:r>
              <a:rPr lang="en-GB" sz="1200" b="0" i="0" u="none" kern="0" spc="0" baseline="0" dirty="0">
                <a:solidFill>
                  <a:srgbClr val="1C2244"/>
                </a:solidFill>
                <a:effectLst/>
                <a:latin typeface="Arial" panose="020B0604020202020204" pitchFamily="34" charset="0"/>
                <a:ea typeface="+mn-ea"/>
                <a:cs typeface="Arial" panose="020B0604020202020204" pitchFamily="34" charset="0"/>
              </a:rPr>
              <a:t> – The 2018 legal defence was further extended to hospitals, care homes and prisons in 2022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kern="0" spc="0" baseline="0" dirty="0">
                <a:solidFill>
                  <a:srgbClr val="1C2244"/>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RPS GPhC joint statement on the position of professional standards</a:t>
            </a:r>
            <a:r>
              <a:rPr lang="en-GB" sz="1200" b="0" i="0" u="none" kern="0" spc="0" baseline="0" dirty="0">
                <a:solidFill>
                  <a:srgbClr val="1C2244"/>
                </a:solidFill>
                <a:effectLst/>
                <a:latin typeface="Arial" panose="020B0604020202020204" pitchFamily="34" charset="0"/>
                <a:ea typeface="+mn-ea"/>
                <a:cs typeface="Arial" panose="020B0604020202020204" pitchFamily="34" charset="0"/>
              </a:rPr>
              <a:t> (June 2022).</a:t>
            </a: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115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8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points for discussion</a:t>
            </a:r>
          </a:p>
          <a:p>
            <a:pPr marL="0" marR="0" lvl="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8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How the standards were updated</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An expert steering group was recruited to provide strategic oversight of the update</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27 patient safety experts from different sectors and settings were invited to join from across the UK </a:t>
            </a:r>
            <a:r>
              <a:rPr lang="en-GB" sz="1800" dirty="0">
                <a:effectLst/>
                <a:latin typeface="Calibri" panose="020F0502020204030204" pitchFamily="34" charset="0"/>
                <a:ea typeface="Calibri" panose="020F0502020204030204" pitchFamily="34" charset="0"/>
              </a:rPr>
              <a:t>including r</a:t>
            </a:r>
            <a:r>
              <a:rPr lang="en-GB" sz="1800" b="0" i="0" dirty="0">
                <a:solidFill>
                  <a:srgbClr val="1C2244"/>
                </a:solidFill>
                <a:effectLst/>
                <a:latin typeface="Poppins" panose="00000500000000000000" pitchFamily="2" charset="0"/>
              </a:rPr>
              <a:t>epresentatives from professional regulators, professional organisations, lay members and other relevant and interested stakeholder groups</a:t>
            </a:r>
            <a:r>
              <a:rPr lang="en-GB" sz="1800" dirty="0">
                <a:effectLst/>
                <a:latin typeface="Calibri" panose="020F0502020204030204" pitchFamily="34" charset="0"/>
                <a:ea typeface="Calibri" panose="020F0502020204030204" pitchFamily="34" charset="0"/>
              </a:rPr>
              <a:t>.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800" b="0" kern="1200" dirty="0">
                <a:solidFill>
                  <a:schemeClr val="accent5"/>
                </a:solidFill>
                <a:latin typeface="Arial" panose="020B0604020202020204" pitchFamily="34" charset="0"/>
                <a:cs typeface="Arial" panose="020B0604020202020204" pitchFamily="34" charset="0"/>
              </a:rPr>
              <a:t>For </a:t>
            </a:r>
            <a:r>
              <a:rPr lang="en-GB" sz="1800" b="0" kern="1200" dirty="0">
                <a:solidFill>
                  <a:schemeClr val="accent5"/>
                </a:solidFill>
                <a:latin typeface="Arial" panose="020B0604020202020204" pitchFamily="34" charset="0"/>
                <a:ea typeface="+mn-ea"/>
                <a:cs typeface="Arial" panose="020B0604020202020204" pitchFamily="34" charset="0"/>
              </a:rPr>
              <a:t>further</a:t>
            </a:r>
            <a:r>
              <a:rPr lang="en-GB" sz="1800" b="0" kern="1200" dirty="0">
                <a:solidFill>
                  <a:schemeClr val="accent5"/>
                </a:solidFill>
                <a:latin typeface="Arial" panose="020B0604020202020204" pitchFamily="34" charset="0"/>
                <a:cs typeface="Arial" panose="020B0604020202020204" pitchFamily="34" charset="0"/>
              </a:rPr>
              <a:t> information on who was involved in the update, please see the background page on the</a:t>
            </a:r>
            <a:r>
              <a:rPr lang="en-GB" sz="1800" b="1" kern="1200" dirty="0">
                <a:solidFill>
                  <a:schemeClr val="accent5"/>
                </a:solidFill>
                <a:latin typeface="Arial" panose="020B0604020202020204" pitchFamily="34" charset="0"/>
                <a:cs typeface="Arial" panose="020B0604020202020204" pitchFamily="34" charset="0"/>
              </a:rPr>
              <a:t> RPS website</a:t>
            </a:r>
            <a:r>
              <a:rPr lang="en-GB" sz="1800" b="1" kern="1200" dirty="0">
                <a:solidFill>
                  <a:schemeClr val="accent5"/>
                </a:solidFill>
                <a:highlight>
                  <a:srgbClr val="FFFF00"/>
                </a:highlight>
                <a:latin typeface="Arial" panose="020B0604020202020204" pitchFamily="34" charset="0"/>
                <a:cs typeface="Arial" panose="020B0604020202020204" pitchFamily="34" charset="0"/>
              </a:rPr>
              <a:t> </a:t>
            </a:r>
            <a:endParaRPr lang="en-GB" sz="1800" b="1" kern="1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800" kern="100" dirty="0">
                <a:effectLst/>
                <a:latin typeface="Calibri" panose="020F0502020204030204" pitchFamily="34" charset="0"/>
                <a:ea typeface="Calibri" panose="020F0502020204030204" pitchFamily="34" charset="0"/>
                <a:cs typeface="Calibri" panose="020F0502020204030204" pitchFamily="34" charset="0"/>
              </a:rPr>
              <a:t>A six-week public consultation informed the update. The steering group designed the questions, and it was disseminated through the RPS website and networks. The consultation included 17 questions on how these standards could be more current and within scope. Results were analysed using text and descriptive analysis. The group used a consensus process to review and update the standards.</a:t>
            </a:r>
            <a:r>
              <a:rPr lang="en-GB" sz="1800" b="1" i="0" dirty="0">
                <a:solidFill>
                  <a:srgbClr val="1C2244"/>
                </a:solidFill>
                <a:effectLst/>
                <a:latin typeface="Poppins" panose="00000500000000000000" pitchFamily="2" charset="0"/>
              </a:rPr>
              <a:t>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b="0" dirty="0">
                <a:solidFill>
                  <a:srgbClr val="1C2244"/>
                </a:solidFill>
                <a:effectLst/>
                <a:latin typeface="Poppins" panose="00000500000000000000" pitchFamily="2" charset="0"/>
              </a:rPr>
              <a:t>The draft went through final testing with expert patients and patient groups for comment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b="0" dirty="0">
                <a:solidFill>
                  <a:srgbClr val="1C2244"/>
                </a:solidFill>
                <a:effectLst/>
                <a:latin typeface="Poppins" panose="00000500000000000000" pitchFamily="2" charset="0"/>
              </a:rPr>
              <a:t>The revised version was published on the RPS website on 24th April 2024.</a:t>
            </a: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1818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points for discussion</a:t>
            </a:r>
          </a:p>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What was the feedback from the consultation </a:t>
            </a:r>
            <a:endParaRPr lang="en-GB" sz="1100" b="1" kern="100" dirty="0">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general, there was positive feedback that the standards were clear, concise and easy to read</a:t>
            </a:r>
          </a:p>
          <a:p>
            <a:pPr marL="171450" indent="-171450">
              <a:lnSpc>
                <a:spcPct val="107000"/>
              </a:lnSpc>
              <a:spcAft>
                <a:spcPts val="800"/>
              </a:spcAft>
              <a:buFont typeface="Arial" panose="020B0604020202020204" pitchFamily="34" charset="0"/>
              <a:buChar char="•"/>
            </a:pPr>
            <a:r>
              <a:rPr lang="en-GB" sz="1100" kern="100" dirty="0">
                <a:effectLst/>
                <a:latin typeface="Arial" panose="020B0604020202020204" pitchFamily="34" charset="0"/>
                <a:ea typeface="Calibri" panose="020F0502020204030204" pitchFamily="34" charset="0"/>
                <a:cs typeface="Arial" panose="020B0604020202020204" pitchFamily="34" charset="0"/>
              </a:rPr>
              <a:t>However, they needed to be improved with supporting resources and clarity on what is expected and of whom, e.g., roles and responsibilities</a:t>
            </a:r>
          </a:p>
          <a:p>
            <a:pPr marL="171450" indent="-171450">
              <a:lnSpc>
                <a:spcPct val="107000"/>
              </a:lnSpc>
              <a:spcAft>
                <a:spcPts val="800"/>
              </a:spcAft>
              <a:buFont typeface="Arial" panose="020B0604020202020204" pitchFamily="34" charset="0"/>
              <a:buChar char="•"/>
            </a:pPr>
            <a:r>
              <a:rPr lang="en-GB" sz="1100" kern="100" dirty="0">
                <a:effectLst/>
                <a:latin typeface="Arial" panose="020B0604020202020204" pitchFamily="34" charset="0"/>
                <a:ea typeface="Calibri" panose="020F0502020204030204" pitchFamily="34" charset="0"/>
                <a:cs typeface="Arial" panose="020B0604020202020204" pitchFamily="34" charset="0"/>
              </a:rPr>
              <a:t>Clarity was requested around expectations and outcomes that demonstrate good professional practice, patient safety, systems of care and effective working practices</a:t>
            </a:r>
          </a:p>
          <a:p>
            <a:pPr marL="171450" indent="-171450">
              <a:lnSpc>
                <a:spcPct val="107000"/>
              </a:lnSpc>
              <a:spcAft>
                <a:spcPts val="800"/>
              </a:spcAft>
              <a:buFont typeface="Arial" panose="020B0604020202020204" pitchFamily="34" charset="0"/>
              <a:buChar char="•"/>
            </a:pPr>
            <a:r>
              <a:rPr lang="en-GB" sz="1100" kern="100" dirty="0">
                <a:effectLst/>
                <a:latin typeface="Arial" panose="020B0604020202020204" pitchFamily="34" charset="0"/>
                <a:ea typeface="Calibri" panose="020F0502020204030204" pitchFamily="34" charset="0"/>
                <a:cs typeface="Arial" panose="020B0604020202020204" pitchFamily="34" charset="0"/>
              </a:rPr>
              <a:t>Suggestions to include case studies and </a:t>
            </a:r>
            <a:r>
              <a:rPr lang="en-GB" sz="1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examples of good practice of what could to be done to achieve each standard, i.e., what ‘good’ looks like</a:t>
            </a:r>
          </a:p>
          <a:p>
            <a:pPr marL="171450" indent="-171450">
              <a:lnSpc>
                <a:spcPct val="107000"/>
              </a:lnSpc>
              <a:spcAft>
                <a:spcPts val="800"/>
              </a:spcAft>
              <a:buFont typeface="Arial" panose="020B0604020202020204" pitchFamily="34" charset="0"/>
              <a:buChar char="•"/>
            </a:pPr>
            <a:r>
              <a:rPr lang="en-GB" sz="1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terminology </a:t>
            </a:r>
            <a:r>
              <a:rPr lang="en-GB" sz="1100" kern="100" dirty="0">
                <a:effectLst/>
                <a:latin typeface="Arial" panose="020B0604020202020204" pitchFamily="34" charset="0"/>
                <a:ea typeface="Calibri" panose="020F0502020204030204" pitchFamily="34" charset="0"/>
                <a:cs typeface="Arial" panose="020B0604020202020204" pitchFamily="34" charset="0"/>
              </a:rPr>
              <a:t>and key themes were identified for inclusion such as just culture, duty of candour, human factors, Safety II, and systems-based thinking (see next slide)</a:t>
            </a:r>
            <a:endParaRPr lang="en-GB" sz="11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1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were many resources recommended to support use of the standards including the latest legislative, regulatory and national updates, such as the NHS England patient safety incident response framework and the pharmacy (preparation and dispensing errors hospital and other pharmacy services) order 2022</a:t>
            </a:r>
          </a:p>
          <a:p>
            <a:pPr marL="171450" indent="-171450">
              <a:lnSpc>
                <a:spcPct val="107000"/>
              </a:lnSpc>
              <a:spcAft>
                <a:spcPts val="800"/>
              </a:spcAft>
              <a:buFont typeface="Arial" panose="020B0604020202020204" pitchFamily="34" charset="0"/>
              <a:buChar char="•"/>
            </a:pPr>
            <a:r>
              <a:rPr lang="en-GB" sz="11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following sat outside the scope of the standards:</a:t>
            </a:r>
            <a:endParaRPr lang="en-GB" sz="1100" kern="100" dirty="0">
              <a:solidFill>
                <a:srgbClr val="000000"/>
              </a:solidFill>
              <a:effectLst/>
              <a:latin typeface="Arial" panose="020B0604020202020204" pitchFamily="34" charset="0"/>
              <a:ea typeface="+mn-ea"/>
              <a:cs typeface="Arial" panose="020B0604020202020204" pitchFamily="34" charset="0"/>
            </a:endParaRPr>
          </a:p>
          <a:p>
            <a:pPr marL="628650" lvl="1" indent="-171450">
              <a:lnSpc>
                <a:spcPct val="107000"/>
              </a:lnSpc>
              <a:spcAft>
                <a:spcPts val="800"/>
              </a:spcAft>
              <a:buFont typeface="Arial" panose="020B0604020202020204" pitchFamily="34" charset="0"/>
              <a:buChar char="•"/>
            </a:pPr>
            <a:r>
              <a:rPr lang="en-GB" sz="1100" kern="1400" dirty="0">
                <a:effectLst/>
                <a:latin typeface="Arial" panose="020B0604020202020204" pitchFamily="34" charset="0"/>
                <a:ea typeface="Times New Roman" panose="02020603050405020304" pitchFamily="18" charset="0"/>
                <a:cs typeface="Arial" panose="020B0604020202020204" pitchFamily="34" charset="0"/>
              </a:rPr>
              <a:t>Suggestions on improving national and local reporting methods (simplifying processes or IT systems) – these issues related to the reporting process or IT systems need to be addressed by relevant organisations and may lie with lobbying or local system changes</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spcAft>
                <a:spcPts val="800"/>
              </a:spcAft>
              <a:buFont typeface="Arial" panose="020B0604020202020204" pitchFamily="34" charset="0"/>
              <a:buChar char="•"/>
            </a:pPr>
            <a:r>
              <a:rPr lang="en-GB" sz="1100" kern="1400" dirty="0">
                <a:effectLst/>
                <a:latin typeface="Arial" panose="020B0604020202020204" pitchFamily="34" charset="0"/>
                <a:ea typeface="Times New Roman" panose="02020603050405020304" pitchFamily="18" charset="0"/>
                <a:cs typeface="Arial" panose="020B0604020202020204" pitchFamily="34" charset="0"/>
              </a:rPr>
              <a:t>Processes and organisational requirements – processes/methodologies will have to be determined locally and individually through risk assessments (e.g., staffing levels, protected learning time and support from senior managers)</a:t>
            </a:r>
            <a:endParaRPr lang="en-GB" sz="1100" kern="1200" dirty="0">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spcAft>
                <a:spcPts val="800"/>
              </a:spcAft>
              <a:buFont typeface="Arial" panose="020B0604020202020204" pitchFamily="34" charset="0"/>
              <a:buChar char="•"/>
            </a:pPr>
            <a:r>
              <a:rPr lang="en-GB" sz="1100" kern="1400" dirty="0">
                <a:effectLst/>
                <a:latin typeface="Arial" panose="020B0604020202020204" pitchFamily="34" charset="0"/>
                <a:ea typeface="Times New Roman" panose="02020603050405020304" pitchFamily="18" charset="0"/>
                <a:cs typeface="Arial" panose="020B0604020202020204" pitchFamily="34" charset="0"/>
              </a:rPr>
              <a:t>How to check standards are adhered to – it’s important to remember professional standards support best practice, and it’s up to individuals and organisations to be accountable and self-govern their practice.</a:t>
            </a: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2248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Courier New" panose="02070309020205020404" pitchFamily="49" charset="0"/>
              <a:buNone/>
            </a:pPr>
            <a:r>
              <a:rPr lang="en-GB" sz="1100" kern="1400" dirty="0">
                <a:effectLst/>
                <a:latin typeface="Arial" panose="020B0604020202020204" pitchFamily="34" charset="0"/>
                <a:ea typeface="Calibri" panose="020F0502020204030204" pitchFamily="34" charset="0"/>
                <a:cs typeface="Arial" panose="020B0604020202020204" pitchFamily="34" charset="0"/>
              </a:rPr>
              <a:t>These are the hot topics identified through the consultation that needed adding.</a:t>
            </a: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2608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A5A52-F83F-1016-23D8-1B3A37843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9A656-B722-FDE7-0DBC-402F06604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BC995-7BDD-FDF1-55EA-C6EAEA5057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points for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These are the key changes on the slide e.g.: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 new title was created ‘Patient safety professional standards responding to patient safety incidents’ to encompass all patient safety incidents, not just errors. The glossary defines what a patient safety incident is in terms of the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 generic scope and expanded audience were adopted to include all pharmacy services. It applies to anyone delivering pharmacy services, pharmacy professionals working in other healthcare settings and anyone working within the pharmacy, regardless of professional background or setting</a:t>
            </a:r>
            <a:endParaRPr lang="en-GB" sz="12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updated standards provide more clarity on achieving patient safety for the expanding pharmacy workforce</a:t>
            </a:r>
            <a:endParaRPr lang="en-GB"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requested through consultation and steering group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For further information on all the changes and why they happened, please see the background page on the </a:t>
            </a:r>
            <a:r>
              <a:rPr lang="en-GB" sz="1200" b="1" dirty="0">
                <a:hlinkClick r:id="rId3">
                  <a:extLst>
                    <a:ext uri="{A12FA001-AC4F-418D-AE19-62706E023703}">
                      <ahyp:hlinkClr xmlns:ahyp="http://schemas.microsoft.com/office/drawing/2018/hyperlinkcolor" val="tx"/>
                    </a:ext>
                  </a:extLst>
                </a:hlinkClick>
              </a:rPr>
              <a:t>RPS website</a:t>
            </a:r>
            <a:r>
              <a:rPr lang="en-GB" sz="1200" b="0" dirty="0"/>
              <a:t>.</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DB1FCCB-DBE3-25AB-389B-A4439F046795}"/>
              </a:ext>
            </a:extLst>
          </p:cNvPr>
          <p:cNvSpPr>
            <a:spLocks noGrp="1"/>
          </p:cNvSpPr>
          <p:nvPr>
            <p:ph type="sldNum" sz="quarter" idx="10"/>
          </p:nvPr>
        </p:nvSpPr>
        <p:spPr/>
        <p:txBody>
          <a:bodyPr/>
          <a:lstStyle/>
          <a:p>
            <a:fld id="{C1BBA20B-2E27-E242-A120-82A9C43E075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8496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19</a:t>
            </a:fld>
            <a:endParaRPr lang="en-GB"/>
          </a:p>
        </p:txBody>
      </p:sp>
    </p:spTree>
    <p:extLst>
      <p:ext uri="{BB962C8B-B14F-4D97-AF65-F5344CB8AC3E}">
        <p14:creationId xmlns:p14="http://schemas.microsoft.com/office/powerpoint/2010/main" val="3515668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200" b="1" dirty="0"/>
              <a:t>points for discussion:</a:t>
            </a:r>
            <a:endPar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marL="171450" indent="-171450" fontAlgn="base">
              <a:buFont typeface="Arial" panose="020B0604020202020204" pitchFamily="34" charset="0"/>
              <a:buChar char="•"/>
            </a:pPr>
            <a:r>
              <a:rPr lang="en-GB" sz="1200" dirty="0">
                <a:solidFill>
                  <a:schemeClr val="tx1"/>
                </a:solidFill>
                <a:effectLst/>
                <a:latin typeface="Arial" panose="020B0604020202020204" pitchFamily="34" charset="0"/>
                <a:cs typeface="Arial" panose="020B0604020202020204" pitchFamily="34" charset="0"/>
              </a:rPr>
              <a:t>New </a:t>
            </a:r>
            <a:r>
              <a:rPr lang="en-GB" sz="1200" b="1" dirty="0">
                <a:solidFill>
                  <a:schemeClr val="tx1"/>
                </a:solidFill>
                <a:effectLst/>
                <a:latin typeface="Arial" panose="020B0604020202020204" pitchFamily="34" charset="0"/>
                <a:cs typeface="Arial" panose="020B0604020202020204" pitchFamily="34" charset="0"/>
              </a:rPr>
              <a:t>web version</a:t>
            </a:r>
            <a:endParaRPr lang="en-GB" sz="1200" dirty="0">
              <a:solidFill>
                <a:schemeClr val="tx1"/>
              </a:solidFill>
              <a:effectLst/>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200" dirty="0">
                <a:solidFill>
                  <a:schemeClr val="tx1"/>
                </a:solidFill>
                <a:effectLst/>
                <a:latin typeface="Arial" panose="020B0604020202020204" pitchFamily="34" charset="0"/>
                <a:cs typeface="Arial" panose="020B0604020202020204" pitchFamily="34" charset="0"/>
              </a:rPr>
              <a:t>New </a:t>
            </a:r>
            <a:r>
              <a:rPr lang="en-GB" sz="1200" b="1" dirty="0">
                <a:solidFill>
                  <a:schemeClr val="tx1"/>
                </a:solidFill>
                <a:effectLst/>
                <a:latin typeface="Arial" panose="020B0604020202020204" pitchFamily="34" charset="0"/>
                <a:cs typeface="Arial" panose="020B0604020202020204" pitchFamily="34" charset="0"/>
              </a:rPr>
              <a:t>PDF</a:t>
            </a:r>
            <a:endParaRPr lang="en-GB" sz="1200" dirty="0">
              <a:solidFill>
                <a:schemeClr val="tx1"/>
              </a:solidFill>
              <a:effectLst/>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effectLst/>
                <a:latin typeface="Arial" panose="020B0604020202020204" pitchFamily="34" charset="0"/>
                <a:cs typeface="Arial" panose="020B0604020202020204" pitchFamily="34" charset="0"/>
              </a:rPr>
              <a:t>New </a:t>
            </a:r>
            <a:r>
              <a:rPr lang="en-GB" sz="1200" b="1" dirty="0">
                <a:solidFill>
                  <a:schemeClr val="tx1"/>
                </a:solidFill>
                <a:effectLst/>
                <a:latin typeface="Arial" panose="020B0604020202020204" pitchFamily="34" charset="0"/>
                <a:cs typeface="Arial" panose="020B0604020202020204" pitchFamily="34" charset="0"/>
              </a:rPr>
              <a:t>background</a:t>
            </a:r>
            <a:r>
              <a:rPr lang="en-GB" sz="1200" dirty="0">
                <a:solidFill>
                  <a:schemeClr val="tx1"/>
                </a:solidFill>
                <a:effectLst/>
                <a:latin typeface="Arial" panose="020B0604020202020204" pitchFamily="34" charset="0"/>
                <a:cs typeface="Arial" panose="020B0604020202020204" pitchFamily="34" charset="0"/>
              </a:rPr>
              <a:t> page with section on what’s been updated (as r</a:t>
            </a:r>
            <a:r>
              <a:rPr lang="en-GB" sz="1200" dirty="0">
                <a:solidFill>
                  <a:schemeClr val="tx1"/>
                </a:solidFill>
                <a:cs typeface="Arial" panose="020B0604020202020204" pitchFamily="34" charset="0"/>
              </a:rPr>
              <a:t>equested through the open consultation)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effectLst/>
                <a:latin typeface="Arial" panose="020B0604020202020204" pitchFamily="34" charset="0"/>
                <a:cs typeface="Arial" panose="020B0604020202020204" pitchFamily="34" charset="0"/>
              </a:rPr>
              <a:t>New </a:t>
            </a:r>
            <a:r>
              <a:rPr lang="en-GB" sz="1200" b="1" dirty="0">
                <a:solidFill>
                  <a:schemeClr val="tx1"/>
                </a:solidFill>
                <a:effectLst/>
                <a:latin typeface="Arial" panose="020B0604020202020204" pitchFamily="34" charset="0"/>
                <a:cs typeface="Arial" panose="020B0604020202020204" pitchFamily="34" charset="0"/>
              </a:rPr>
              <a:t>supporting resources</a:t>
            </a:r>
            <a:r>
              <a:rPr lang="en-GB" sz="1200" dirty="0">
                <a:solidFill>
                  <a:schemeClr val="tx1"/>
                </a:solidFill>
                <a:effectLst/>
                <a:latin typeface="Arial" panose="020B0604020202020204" pitchFamily="34" charset="0"/>
                <a:cs typeface="Arial" panose="020B0604020202020204" pitchFamily="34" charset="0"/>
              </a:rPr>
              <a:t> page</a:t>
            </a:r>
            <a:endParaRPr lang="en-GB" sz="1200" dirty="0">
              <a:solidFill>
                <a:srgbClr val="1C2244"/>
              </a:solidFill>
              <a:latin typeface="Poppins"/>
            </a:endParaRP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1783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892414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200" b="1" dirty="0"/>
              <a:t>points for discussion:</a:t>
            </a:r>
            <a:endPar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1" dirty="0">
                <a:solidFill>
                  <a:schemeClr val="tx1"/>
                </a:solidFill>
                <a:effectLst/>
                <a:latin typeface="Arial" panose="020B0604020202020204" pitchFamily="34" charset="0"/>
                <a:cs typeface="Arial" panose="020B0604020202020204" pitchFamily="34" charset="0"/>
              </a:rPr>
              <a:t>Open access pages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chemeClr val="tx1"/>
                </a:solidFill>
                <a:effectLst/>
                <a:latin typeface="Arial" panose="020B0604020202020204" pitchFamily="34" charset="0"/>
                <a:cs typeface="Arial" panose="020B0604020202020204" pitchFamily="34" charset="0"/>
              </a:rPr>
              <a:t>New </a:t>
            </a:r>
            <a:r>
              <a:rPr lang="en-GB" sz="1200" b="1" dirty="0">
                <a:solidFill>
                  <a:schemeClr val="tx1"/>
                </a:solidFill>
                <a:effectLst/>
                <a:latin typeface="Arial" panose="020B0604020202020204" pitchFamily="34" charset="0"/>
                <a:cs typeface="Arial" panose="020B0604020202020204" pitchFamily="34" charset="0"/>
              </a:rPr>
              <a:t>main hub</a:t>
            </a:r>
            <a:r>
              <a:rPr lang="en-GB" sz="1200" dirty="0">
                <a:solidFill>
                  <a:schemeClr val="tx1"/>
                </a:solidFill>
                <a:effectLst/>
                <a:latin typeface="Arial" panose="020B0604020202020204" pitchFamily="34" charset="0"/>
                <a:cs typeface="Arial" panose="020B0604020202020204" pitchFamily="34" charset="0"/>
              </a:rPr>
              <a:t> page with three new subpages (as r</a:t>
            </a:r>
            <a:r>
              <a:rPr lang="en-GB" sz="1200" dirty="0">
                <a:solidFill>
                  <a:schemeClr val="tx1"/>
                </a:solidFill>
                <a:cs typeface="Arial" panose="020B0604020202020204" pitchFamily="34" charset="0"/>
              </a:rPr>
              <a:t>equested through the open consultation)</a:t>
            </a:r>
            <a:endParaRPr lang="en-GB" sz="1200" dirty="0">
              <a:solidFill>
                <a:schemeClr val="tx1"/>
              </a:solidFill>
              <a:effectLst/>
              <a:latin typeface="Arial" panose="020B060402020202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chemeClr val="tx1"/>
                </a:solidFill>
                <a:effectLst/>
                <a:latin typeface="Arial" panose="020B0604020202020204" pitchFamily="34" charset="0"/>
                <a:cs typeface="Arial" panose="020B0604020202020204" pitchFamily="34" charset="0"/>
              </a:rPr>
              <a:t>Subpages include: </a:t>
            </a:r>
          </a:p>
          <a:p>
            <a:pPr marL="1143000" marR="0" lvl="2"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effectLst/>
                <a:latin typeface="Arial" panose="020B0604020202020204" pitchFamily="34" charset="0"/>
                <a:cs typeface="Arial" panose="020B0604020202020204" pitchFamily="34" charset="0"/>
              </a:rPr>
              <a:t>Standards page </a:t>
            </a:r>
          </a:p>
          <a:p>
            <a:pPr marL="1143000" marR="0" lvl="2"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effectLst/>
                <a:latin typeface="Arial" panose="020B0604020202020204" pitchFamily="34" charset="0"/>
                <a:cs typeface="Arial" panose="020B0604020202020204" pitchFamily="34" charset="0"/>
              </a:rPr>
              <a:t>Supporting resources</a:t>
            </a:r>
          </a:p>
          <a:p>
            <a:pPr marL="1143000" marR="0" lvl="2"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200" dirty="0">
                <a:solidFill>
                  <a:schemeClr val="tx1"/>
                </a:solidFill>
                <a:effectLst/>
                <a:latin typeface="Arial" panose="020B0604020202020204" pitchFamily="34" charset="0"/>
                <a:cs typeface="Arial" panose="020B0604020202020204" pitchFamily="34" charset="0"/>
              </a:rPr>
              <a:t>Background.</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sz="1200" dirty="0">
                <a:solidFill>
                  <a:schemeClr val="tx1"/>
                </a:solidFill>
                <a:effectLst/>
                <a:latin typeface="Arial" panose="020B0604020202020204" pitchFamily="34" charset="0"/>
                <a:cs typeface="Arial" panose="020B0604020202020204" pitchFamily="34" charset="0"/>
              </a:rPr>
              <a:t>Further detail in next slides.</a:t>
            </a: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61783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22</a:t>
            </a:fld>
            <a:endParaRPr lang="en-GB"/>
          </a:p>
        </p:txBody>
      </p:sp>
    </p:spTree>
    <p:extLst>
      <p:ext uri="{BB962C8B-B14F-4D97-AF65-F5344CB8AC3E}">
        <p14:creationId xmlns:p14="http://schemas.microsoft.com/office/powerpoint/2010/main" val="52843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dirty="0">
                <a:solidFill>
                  <a:schemeClr val="tx1"/>
                </a:solidFill>
                <a:effectLst/>
                <a:latin typeface="Arial" panose="020B0604020202020204" pitchFamily="34" charset="0"/>
                <a:cs typeface="Arial" panose="020B0604020202020204" pitchFamily="34" charset="0"/>
              </a:rPr>
              <a:t>Here you will find a </a:t>
            </a:r>
            <a:r>
              <a:rPr lang="en-GB" sz="1200" b="1" dirty="0">
                <a:solidFill>
                  <a:schemeClr val="tx1"/>
                </a:solidFill>
                <a:effectLst/>
                <a:latin typeface="Arial" panose="020B0604020202020204" pitchFamily="34" charset="0"/>
                <a:cs typeface="Arial" panose="020B0604020202020204" pitchFamily="34" charset="0"/>
              </a:rPr>
              <a:t>new </a:t>
            </a:r>
            <a:r>
              <a:rPr lang="en-GB" sz="1200" b="1" i="0" dirty="0">
                <a:solidFill>
                  <a:srgbClr val="000000"/>
                </a:solidFill>
                <a:effectLst/>
                <a:latin typeface="Poppins"/>
                <a:cs typeface="Arial" panose="020B0604020202020204" pitchFamily="34" charset="0"/>
              </a:rPr>
              <a:t>PDF </a:t>
            </a:r>
            <a:r>
              <a:rPr lang="en-GB" sz="1200" dirty="0">
                <a:solidFill>
                  <a:schemeClr val="tx1"/>
                </a:solidFill>
                <a:effectLst/>
                <a:latin typeface="Arial" panose="020B0604020202020204" pitchFamily="34" charset="0"/>
                <a:cs typeface="Arial" panose="020B0604020202020204" pitchFamily="34" charset="0"/>
              </a:rPr>
              <a:t>and </a:t>
            </a:r>
            <a:r>
              <a:rPr lang="en-GB" sz="1200" b="1" dirty="0">
                <a:solidFill>
                  <a:schemeClr val="tx1"/>
                </a:solidFill>
                <a:effectLst/>
                <a:latin typeface="Arial" panose="020B0604020202020204" pitchFamily="34" charset="0"/>
                <a:cs typeface="Arial" panose="020B0604020202020204" pitchFamily="34" charset="0"/>
              </a:rPr>
              <a:t>new interactive web version </a:t>
            </a:r>
            <a:r>
              <a:rPr lang="en-GB" sz="1200" dirty="0">
                <a:solidFill>
                  <a:schemeClr val="tx1"/>
                </a:solidFill>
                <a:effectLst/>
                <a:latin typeface="Arial" panose="020B0604020202020204" pitchFamily="34" charset="0"/>
                <a:cs typeface="Arial" panose="020B0604020202020204" pitchFamily="34" charset="0"/>
              </a:rPr>
              <a:t>with i</a:t>
            </a:r>
            <a:r>
              <a:rPr lang="en-GB" b="0" i="0" dirty="0">
                <a:solidFill>
                  <a:srgbClr val="1C2244"/>
                </a:solidFill>
                <a:effectLst/>
                <a:latin typeface="Poppins" panose="00000500000000000000" pitchFamily="2" charset="0"/>
              </a:rPr>
              <a:t>mproved navigation and hyperlinking to glossary terms, further information sections and references.</a:t>
            </a:r>
            <a:endParaRPr lang="en-GB" sz="1200" b="0" i="0" dirty="0">
              <a:solidFill>
                <a:srgbClr val="000000"/>
              </a:solidFill>
              <a:effectLst/>
              <a:latin typeface="Poppins"/>
              <a:cs typeface="Arial" panose="020B0604020202020204" pitchFamily="34" charset="0"/>
            </a:endParaRPr>
          </a:p>
        </p:txBody>
      </p:sp>
      <p:sp>
        <p:nvSpPr>
          <p:cNvPr id="4" name="Slide Number Placeholder 3"/>
          <p:cNvSpPr>
            <a:spLocks noGrp="1"/>
          </p:cNvSpPr>
          <p:nvPr>
            <p:ph type="sldNum" sz="quarter" idx="5"/>
          </p:nvPr>
        </p:nvSpPr>
        <p:spPr/>
        <p:txBody>
          <a:bodyPr/>
          <a:lstStyle/>
          <a:p>
            <a:fld id="{E6E12125-5E65-475E-9E63-E510B5A43B18}" type="slidenum">
              <a:rPr lang="en-GB" smtClean="0"/>
              <a:t>23</a:t>
            </a:fld>
            <a:endParaRPr lang="en-GB"/>
          </a:p>
        </p:txBody>
      </p:sp>
    </p:spTree>
    <p:extLst>
      <p:ext uri="{BB962C8B-B14F-4D97-AF65-F5344CB8AC3E}">
        <p14:creationId xmlns:p14="http://schemas.microsoft.com/office/powerpoint/2010/main" val="740709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100" b="0" dirty="0">
                <a:latin typeface="Arial" panose="020B0604020202020204" pitchFamily="34" charset="0"/>
                <a:cs typeface="Arial" panose="020B0604020202020204" pitchFamily="34" charset="0"/>
              </a:rPr>
              <a:t>Here you will find some </a:t>
            </a:r>
            <a:r>
              <a:rPr lang="en-GB" sz="1100" b="1" dirty="0">
                <a:latin typeface="Arial" panose="020B0604020202020204" pitchFamily="34" charset="0"/>
                <a:cs typeface="Arial" panose="020B0604020202020204" pitchFamily="34" charset="0"/>
              </a:rPr>
              <a:t>useful links </a:t>
            </a:r>
            <a:r>
              <a:rPr lang="en-GB" sz="1100" b="0" dirty="0">
                <a:latin typeface="Arial" panose="020B0604020202020204" pitchFamily="34" charset="0"/>
                <a:cs typeface="Arial" panose="020B0604020202020204" pitchFamily="34" charset="0"/>
              </a:rPr>
              <a:t>and </a:t>
            </a:r>
            <a:r>
              <a:rPr lang="en-GB" sz="1100" b="1" dirty="0">
                <a:latin typeface="Arial" panose="020B0604020202020204" pitchFamily="34" charset="0"/>
                <a:cs typeface="Arial" panose="020B0604020202020204" pitchFamily="34" charset="0"/>
              </a:rPr>
              <a:t>further reading</a:t>
            </a:r>
            <a:r>
              <a:rPr lang="en-GB" sz="1100" b="0" dirty="0">
                <a:latin typeface="Arial" panose="020B0604020202020204" pitchFamily="34" charset="0"/>
                <a:cs typeface="Arial" panose="020B0604020202020204" pitchFamily="34" charset="0"/>
              </a:rPr>
              <a:t> to support you with demonstrating and implementing the standards and supporting statements in practice, with best practice examples </a:t>
            </a:r>
            <a:r>
              <a:rPr lang="en-GB" sz="1100" dirty="0">
                <a:solidFill>
                  <a:schemeClr val="tx1"/>
                </a:solidFill>
                <a:effectLst/>
                <a:latin typeface="Arial" panose="020B0604020202020204" pitchFamily="34" charset="0"/>
                <a:cs typeface="Arial" panose="020B0604020202020204" pitchFamily="34" charset="0"/>
              </a:rPr>
              <a:t>(as r</a:t>
            </a:r>
            <a:r>
              <a:rPr lang="en-GB" sz="1100" dirty="0">
                <a:solidFill>
                  <a:schemeClr val="tx1"/>
                </a:solidFill>
                <a:cs typeface="Arial" panose="020B0604020202020204" pitchFamily="34" charset="0"/>
              </a:rPr>
              <a:t>equested through the open consultation). </a:t>
            </a:r>
            <a:endParaRPr lang="en-GB"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1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100" b="0" i="0" dirty="0">
                <a:solidFill>
                  <a:srgbClr val="000000"/>
                </a:solidFill>
                <a:effectLst/>
                <a:latin typeface="Arial" panose="020B0604020202020204" pitchFamily="34" charset="0"/>
                <a:cs typeface="Arial" panose="020B0604020202020204" pitchFamily="34" charset="0"/>
              </a:rPr>
              <a:t>On this page you'll find: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dirty="0">
                <a:effectLst/>
                <a:latin typeface="Arial" panose="020B0604020202020204" pitchFamily="34" charset="0"/>
                <a:ea typeface="Calibri" panose="020F0502020204030204" pitchFamily="34" charset="0"/>
                <a:cs typeface="Arial" panose="020B0604020202020204" pitchFamily="34" charset="0"/>
              </a:rPr>
              <a:t>What patient safety incidents to record and report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dirty="0">
                <a:effectLst/>
                <a:latin typeface="Arial" panose="020B0604020202020204" pitchFamily="34" charset="0"/>
                <a:ea typeface="Calibri" panose="020F0502020204030204" pitchFamily="34" charset="0"/>
                <a:cs typeface="Arial" panose="020B0604020202020204" pitchFamily="34" charset="0"/>
              </a:rPr>
              <a:t>How to deal with patient safety incidents identified by another organisation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dirty="0">
                <a:effectLst/>
                <a:latin typeface="Arial" panose="020B0604020202020204" pitchFamily="34" charset="0"/>
                <a:ea typeface="Calibri" panose="020F0502020204030204" pitchFamily="34" charset="0"/>
                <a:cs typeface="Arial" panose="020B0604020202020204" pitchFamily="34" charset="0"/>
              </a:rPr>
              <a:t>Where to report patient safety incidents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dirty="0">
                <a:effectLst/>
                <a:latin typeface="Arial" panose="020B0604020202020204" pitchFamily="34" charset="0"/>
                <a:ea typeface="Calibri" panose="020F0502020204030204" pitchFamily="34" charset="0"/>
                <a:cs typeface="Arial" panose="020B0604020202020204" pitchFamily="34" charset="0"/>
              </a:rPr>
              <a:t>Resources to help you understand the standards – signposting links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dirty="0">
                <a:effectLst/>
                <a:latin typeface="Arial" panose="020B0604020202020204" pitchFamily="34" charset="0"/>
                <a:ea typeface="Calibri" panose="020F0502020204030204" pitchFamily="34" charset="0"/>
                <a:cs typeface="Arial" panose="020B0604020202020204" pitchFamily="34" charset="0"/>
              </a:rPr>
              <a:t>Ways to encourage a patient safety culture in the workplace – just culture and shared learning culture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dirty="0">
                <a:effectLst/>
                <a:latin typeface="Arial" panose="020B0604020202020204" pitchFamily="34" charset="0"/>
                <a:ea typeface="Calibri" panose="020F0502020204030204" pitchFamily="34" charset="0"/>
                <a:cs typeface="Arial" panose="020B0604020202020204" pitchFamily="34" charset="0"/>
              </a:rPr>
              <a:t>Sharing best practice – case studies and examples </a:t>
            </a:r>
            <a:r>
              <a:rPr lang="en-GB" sz="1100" b="0" dirty="0">
                <a:solidFill>
                  <a:schemeClr val="bg2"/>
                </a:solidFill>
                <a:latin typeface="Arial" panose="020B0604020202020204" pitchFamily="34" charset="0"/>
                <a:cs typeface="Arial" panose="020B0604020202020204" pitchFamily="34" charset="0"/>
              </a:rPr>
              <a:t>– </a:t>
            </a:r>
            <a:r>
              <a:rPr lang="en-GB" sz="1100" b="0" i="0" dirty="0">
                <a:solidFill>
                  <a:srgbClr val="000000"/>
                </a:solidFill>
                <a:effectLst/>
                <a:latin typeface="Arial" panose="020B0604020202020204" pitchFamily="34" charset="0"/>
                <a:cs typeface="Arial" panose="020B0604020202020204" pitchFamily="34" charset="0"/>
              </a:rPr>
              <a:t>here you will find ways others have demonstrated good practice when responding to patient safety incidents in their day-to-day practice. The RPS also asks you to share your examples </a:t>
            </a:r>
            <a:r>
              <a:rPr lang="en-GB" sz="1100" b="0" dirty="0">
                <a:solidFill>
                  <a:schemeClr val="bg2"/>
                </a:solidFill>
                <a:latin typeface="Arial" panose="020B0604020202020204" pitchFamily="34" charset="0"/>
                <a:cs typeface="Arial" panose="020B0604020202020204" pitchFamily="34" charset="0"/>
              </a:rPr>
              <a:t>with </a:t>
            </a:r>
            <a:r>
              <a:rPr lang="en-GB" sz="1100" b="1" u="none" dirty="0">
                <a:solidFill>
                  <a:schemeClr val="bg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support@rpharms.com</a:t>
            </a:r>
            <a:endParaRPr lang="en-GB" sz="1100" b="1" u="none"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dirty="0">
                <a:effectLst/>
                <a:latin typeface="Arial" panose="020B0604020202020204" pitchFamily="34" charset="0"/>
                <a:ea typeface="Calibri" panose="020F0502020204030204" pitchFamily="34" charset="0"/>
                <a:cs typeface="Arial" panose="020B0604020202020204" pitchFamily="34" charset="0"/>
              </a:rPr>
              <a:t>Further supporting links and resources – more useful further reading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b="0" dirty="0">
                <a:highlight>
                  <a:srgbClr val="FFFF00"/>
                </a:highlight>
                <a:latin typeface="Arial" panose="020B0604020202020204" pitchFamily="34" charset="0"/>
                <a:cs typeface="Arial" panose="020B0604020202020204" pitchFamily="34" charset="0"/>
              </a:rPr>
              <a:t>This PowerPoint </a:t>
            </a:r>
            <a:r>
              <a:rPr lang="en-GB" sz="1100" b="0" i="0" dirty="0">
                <a:solidFill>
                  <a:srgbClr val="000000"/>
                </a:solidFill>
                <a:effectLst/>
                <a:highlight>
                  <a:srgbClr val="FFFF00"/>
                </a:highlight>
                <a:latin typeface="Arial" panose="020B0604020202020204" pitchFamily="34" charset="0"/>
                <a:cs typeface="Arial" panose="020B0604020202020204" pitchFamily="34" charset="0"/>
              </a:rPr>
              <a:t>presentation on the content of the standards and the updates. It can be used and adapted as required for learning purposes only. However, it is not to be used by external users/organisations for commercial gain.</a:t>
            </a:r>
          </a:p>
          <a:p>
            <a:pPr marL="0" indent="0" algn="l" fontAlgn="base">
              <a:buFont typeface="Arial" panose="020B0604020202020204" pitchFamily="34" charset="0"/>
              <a:buNone/>
            </a:pPr>
            <a:endParaRPr lang="en-GB" sz="1100" b="0"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The RPS is keen to hear about the resources you use to support the implementation of the standards in practice. To support users, you can share your suggestions that the RPS haven’t mentioned by emailing them at </a:t>
            </a:r>
            <a:r>
              <a:rPr lang="en-GB" sz="1100" b="1" dirty="0">
                <a:latin typeface="Arial" panose="020B0604020202020204" pitchFamily="34" charset="0"/>
                <a:cs typeface="Arial" panose="020B0604020202020204" pitchFamily="34" charset="0"/>
              </a:rPr>
              <a:t>support@rpharms.com</a:t>
            </a:r>
            <a:r>
              <a:rPr lang="en-GB" sz="1100"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E6E12125-5E65-475E-9E63-E510B5A43B18}" type="slidenum">
              <a:rPr lang="en-GB" smtClean="0"/>
              <a:t>25</a:t>
            </a:fld>
            <a:endParaRPr lang="en-GB"/>
          </a:p>
        </p:txBody>
      </p:sp>
    </p:spTree>
    <p:extLst>
      <p:ext uri="{BB962C8B-B14F-4D97-AF65-F5344CB8AC3E}">
        <p14:creationId xmlns:p14="http://schemas.microsoft.com/office/powerpoint/2010/main" val="1982557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26</a:t>
            </a:fld>
            <a:endParaRPr lang="en-GB"/>
          </a:p>
        </p:txBody>
      </p:sp>
    </p:spTree>
    <p:extLst>
      <p:ext uri="{BB962C8B-B14F-4D97-AF65-F5344CB8AC3E}">
        <p14:creationId xmlns:p14="http://schemas.microsoft.com/office/powerpoint/2010/main" val="1132283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latin typeface="Arial" panose="020B0604020202020204" pitchFamily="34" charset="0"/>
                <a:cs typeface="Arial" panose="020B0604020202020204" pitchFamily="34" charset="0"/>
              </a:rPr>
              <a:t>Here you’ll find information on the following: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Background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What are the patient safety professional standards and why are they important?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Why the standards were updated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How the standards were updated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How can they be used?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Summary of changes – further detail of what’s been updated and why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Multidisciplinary engagement – steering group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Consultation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Development process and timeline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rPr>
              <a:t>Who updated and endorsed the standards?</a:t>
            </a:r>
          </a:p>
        </p:txBody>
      </p:sp>
      <p:sp>
        <p:nvSpPr>
          <p:cNvPr id="4" name="Slide Number Placeholder 3"/>
          <p:cNvSpPr>
            <a:spLocks noGrp="1"/>
          </p:cNvSpPr>
          <p:nvPr>
            <p:ph type="sldNum" sz="quarter" idx="5"/>
          </p:nvPr>
        </p:nvSpPr>
        <p:spPr/>
        <p:txBody>
          <a:bodyPr/>
          <a:lstStyle/>
          <a:p>
            <a:fld id="{E6E12125-5E65-475E-9E63-E510B5A43B18}" type="slidenum">
              <a:rPr lang="en-GB" smtClean="0"/>
              <a:t>27</a:t>
            </a:fld>
            <a:endParaRPr lang="en-GB"/>
          </a:p>
        </p:txBody>
      </p:sp>
    </p:spTree>
    <p:extLst>
      <p:ext uri="{BB962C8B-B14F-4D97-AF65-F5344CB8AC3E}">
        <p14:creationId xmlns:p14="http://schemas.microsoft.com/office/powerpoint/2010/main" val="4261913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Use standards alongside the ‘further information’ sections and supporting resources webpage.</a:t>
            </a:r>
          </a:p>
        </p:txBody>
      </p:sp>
      <p:sp>
        <p:nvSpPr>
          <p:cNvPr id="4" name="Slide Number Placeholder 3"/>
          <p:cNvSpPr>
            <a:spLocks noGrp="1"/>
          </p:cNvSpPr>
          <p:nvPr>
            <p:ph type="sldNum" sz="quarter" idx="5"/>
          </p:nvPr>
        </p:nvSpPr>
        <p:spPr/>
        <p:txBody>
          <a:bodyPr/>
          <a:lstStyle/>
          <a:p>
            <a:fld id="{E6E12125-5E65-475E-9E63-E510B5A43B18}" type="slidenum">
              <a:rPr lang="en-GB" smtClean="0"/>
              <a:t>28</a:t>
            </a:fld>
            <a:endParaRPr lang="en-GB"/>
          </a:p>
        </p:txBody>
      </p:sp>
    </p:spTree>
    <p:extLst>
      <p:ext uri="{BB962C8B-B14F-4D97-AF65-F5344CB8AC3E}">
        <p14:creationId xmlns:p14="http://schemas.microsoft.com/office/powerpoint/2010/main" val="2951362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200" b="1" dirty="0"/>
              <a:t>points for discussion:</a:t>
            </a:r>
            <a:endParaRPr lang="en-GB" sz="12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r>
              <a:rPr lang="en-GB" dirty="0"/>
              <a:t>Here’s a reminder of the standards in the previous version – there were 6</a:t>
            </a:r>
          </a:p>
        </p:txBody>
      </p:sp>
      <p:sp>
        <p:nvSpPr>
          <p:cNvPr id="4" name="Slide Number Placeholder 3"/>
          <p:cNvSpPr>
            <a:spLocks noGrp="1"/>
          </p:cNvSpPr>
          <p:nvPr>
            <p:ph type="sldNum" sz="quarter" idx="5"/>
          </p:nvPr>
        </p:nvSpPr>
        <p:spPr/>
        <p:txBody>
          <a:bodyPr/>
          <a:lstStyle/>
          <a:p>
            <a:fld id="{E6E12125-5E65-475E-9E63-E510B5A43B18}" type="slidenum">
              <a:rPr lang="en-GB" smtClean="0"/>
              <a:t>29</a:t>
            </a:fld>
            <a:endParaRPr lang="en-GB"/>
          </a:p>
        </p:txBody>
      </p:sp>
    </p:spTree>
    <p:extLst>
      <p:ext uri="{BB962C8B-B14F-4D97-AF65-F5344CB8AC3E}">
        <p14:creationId xmlns:p14="http://schemas.microsoft.com/office/powerpoint/2010/main" val="4092693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4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400" b="1" dirty="0"/>
              <a:t>points for discussion:</a:t>
            </a:r>
            <a:endParaRPr lang="en-GB" sz="14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1400" b="1" dirty="0">
                <a:effectLst/>
                <a:ea typeface="Calibri" panose="020F0502020204030204" pitchFamily="34" charset="0"/>
              </a:rPr>
              <a:t>Structure of the standards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C2244"/>
                </a:solidFill>
                <a:effectLst/>
                <a:latin typeface="Poppins" panose="00000500000000000000" pitchFamily="2" charset="0"/>
              </a:rPr>
              <a:t>There are now </a:t>
            </a:r>
            <a:r>
              <a:rPr lang="en-GB" b="1" i="0" dirty="0">
                <a:solidFill>
                  <a:srgbClr val="1C2244"/>
                </a:solidFill>
                <a:effectLst/>
                <a:latin typeface="Poppins" panose="00000500000000000000" pitchFamily="2" charset="0"/>
              </a:rPr>
              <a:t>seven standards </a:t>
            </a:r>
            <a:r>
              <a:rPr lang="en-GB" b="0" i="0" dirty="0">
                <a:solidFill>
                  <a:srgbClr val="1C2244"/>
                </a:solidFill>
                <a:effectLst/>
                <a:latin typeface="Poppins" panose="00000500000000000000" pitchFamily="2" charset="0"/>
              </a:rPr>
              <a:t>(which outline the </a:t>
            </a:r>
            <a:r>
              <a:rPr lang="en-GB" sz="1200" dirty="0">
                <a:solidFill>
                  <a:srgbClr val="000000"/>
                </a:solidFill>
                <a:effectLst/>
                <a:latin typeface="Arial" panose="020B0604020202020204" pitchFamily="34" charset="0"/>
                <a:ea typeface="Times New Roman" panose="02020603050405020304" pitchFamily="18" charset="0"/>
              </a:rPr>
              <a:t>outcome and expectation)</a:t>
            </a:r>
            <a:r>
              <a:rPr lang="en-GB" b="0" i="0" dirty="0">
                <a:solidFill>
                  <a:srgbClr val="1C2244"/>
                </a:solidFill>
                <a:effectLst/>
                <a:latin typeface="Poppins" panose="00000500000000000000" pitchFamily="2" charset="0"/>
              </a:rPr>
              <a: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C2244"/>
                </a:solidFill>
                <a:effectLst/>
                <a:latin typeface="Poppins" panose="00000500000000000000" pitchFamily="2" charset="0"/>
              </a:rPr>
              <a:t>New – ‘reflect’ and ‘evaluate’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C2244"/>
                </a:solidFill>
                <a:effectLst/>
                <a:latin typeface="Poppins" panose="00000500000000000000" pitchFamily="2" charset="0"/>
              </a:rPr>
              <a:t>Updated – ‘be open and honest’ and ‘record and report’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C2244"/>
                </a:solidFill>
                <a:effectLst/>
                <a:latin typeface="Poppins" panose="00000500000000000000" pitchFamily="2" charset="0"/>
              </a:rPr>
              <a:t>Merged – ‘share’ and ‘learn’.</a:t>
            </a:r>
          </a:p>
          <a:p>
            <a:pPr marL="171450" indent="-171450" algn="l" fontAlgn="base">
              <a:buFont typeface="Arial" panose="020B0604020202020204" pitchFamily="34" charset="0"/>
              <a:buChar char="•"/>
            </a:pPr>
            <a:r>
              <a:rPr lang="en-GB" b="1" i="0" dirty="0">
                <a:solidFill>
                  <a:srgbClr val="1C2244"/>
                </a:solidFill>
                <a:effectLst/>
                <a:latin typeface="Poppins" panose="00000500000000000000" pitchFamily="2" charset="0"/>
              </a:rPr>
              <a:t>Seven new or updated descriptor outcomes </a:t>
            </a:r>
            <a:r>
              <a:rPr lang="en-GB" sz="1200" dirty="0">
                <a:solidFill>
                  <a:srgbClr val="000000"/>
                </a:solidFill>
                <a:effectLst/>
                <a:latin typeface="Arial" panose="020B0604020202020204" pitchFamily="34" charset="0"/>
                <a:ea typeface="Times New Roman" panose="02020603050405020304" pitchFamily="18" charset="0"/>
              </a:rPr>
              <a:t>– which describe the outcome that should be actively and routinely demonstrated to support attainment of each standard</a:t>
            </a:r>
            <a:endParaRPr lang="en-GB" sz="1200" b="0" i="0" dirty="0">
              <a:solidFill>
                <a:srgbClr val="1C2244"/>
              </a:solidFill>
              <a:effectLst/>
              <a:latin typeface="Poppins" panose="00000500000000000000" pitchFamily="2" charset="0"/>
              <a:ea typeface="Times New Roman" panose="02020603050405020304" pitchFamily="18" charset="0"/>
            </a:endParaRPr>
          </a:p>
          <a:p>
            <a:pPr marL="171450" indent="-171450" algn="l" fontAlgn="base">
              <a:buFont typeface="Arial" panose="020B0604020202020204" pitchFamily="34" charset="0"/>
              <a:buChar char="•"/>
            </a:pPr>
            <a:r>
              <a:rPr lang="en-GB" b="0" i="0" dirty="0">
                <a:solidFill>
                  <a:srgbClr val="1C2244"/>
                </a:solidFill>
                <a:effectLst/>
                <a:latin typeface="Poppins" panose="00000500000000000000" pitchFamily="2" charset="0"/>
              </a:rPr>
              <a:t>37 </a:t>
            </a:r>
            <a:r>
              <a:rPr lang="en-GB" b="1" i="0" dirty="0">
                <a:solidFill>
                  <a:srgbClr val="1C2244"/>
                </a:solidFill>
                <a:effectLst/>
                <a:latin typeface="Poppins" panose="00000500000000000000" pitchFamily="2" charset="0"/>
              </a:rPr>
              <a:t>new supporting statements </a:t>
            </a:r>
            <a:r>
              <a:rPr lang="en-GB" sz="1200" dirty="0">
                <a:solidFill>
                  <a:srgbClr val="000000"/>
                </a:solidFill>
                <a:effectLst/>
                <a:latin typeface="Arial" panose="020B0604020202020204" pitchFamily="34" charset="0"/>
                <a:ea typeface="Times New Roman" panose="02020603050405020304" pitchFamily="18" charset="0"/>
              </a:rPr>
              <a:t>– under the descriptor outcomes are supporting statements explaining how a standard and descriptor could be demonstrated</a:t>
            </a:r>
            <a:endParaRPr lang="en-GB" sz="1200" b="0" i="0" dirty="0">
              <a:solidFill>
                <a:srgbClr val="1C2244"/>
              </a:solidFill>
              <a:effectLst/>
              <a:latin typeface="Poppins" panose="00000500000000000000" pitchFamily="2" charset="0"/>
              <a:ea typeface="Times New Roman" panose="02020603050405020304" pitchFamily="18" charset="0"/>
            </a:endParaRPr>
          </a:p>
          <a:p>
            <a:pPr marL="171450" indent="-171450" algn="l" fontAlgn="base">
              <a:buFont typeface="Arial" panose="020B0604020202020204" pitchFamily="34" charset="0"/>
              <a:buChar char="•"/>
            </a:pPr>
            <a:r>
              <a:rPr lang="en-GB" b="0" i="0" dirty="0">
                <a:solidFill>
                  <a:srgbClr val="1C2244"/>
                </a:solidFill>
                <a:effectLst/>
                <a:latin typeface="Poppins" panose="00000500000000000000" pitchFamily="2" charset="0"/>
              </a:rPr>
              <a:t>33 </a:t>
            </a:r>
            <a:r>
              <a:rPr lang="en-GB" b="1" i="0" dirty="0">
                <a:solidFill>
                  <a:srgbClr val="1C2244"/>
                </a:solidFill>
                <a:effectLst/>
                <a:latin typeface="Poppins" panose="00000500000000000000" pitchFamily="2" charset="0"/>
              </a:rPr>
              <a:t>new further information sections </a:t>
            </a:r>
            <a:r>
              <a:rPr lang="en-GB" sz="1200" dirty="0">
                <a:solidFill>
                  <a:srgbClr val="000000"/>
                </a:solidFill>
                <a:effectLst/>
                <a:latin typeface="Arial" panose="020B0604020202020204" pitchFamily="34" charset="0"/>
                <a:ea typeface="Times New Roman" panose="02020603050405020304" pitchFamily="18" charset="0"/>
              </a:rPr>
              <a:t>– providing information and examples (list not exhaustive or definitive), which provide clarity and meaning to the supporting statements</a:t>
            </a:r>
          </a:p>
          <a:p>
            <a:pPr marL="171450" indent="-171450" algn="l" fontAlgn="base">
              <a:buFont typeface="Arial" panose="020B0604020202020204" pitchFamily="34" charset="0"/>
              <a:buChar char="•"/>
            </a:pPr>
            <a:r>
              <a:rPr lang="en-GB" b="1" i="0" dirty="0">
                <a:solidFill>
                  <a:srgbClr val="1C2244"/>
                </a:solidFill>
                <a:effectLst/>
                <a:latin typeface="Poppins" panose="00000500000000000000" pitchFamily="2" charset="0"/>
              </a:rPr>
              <a:t>New figure 2 </a:t>
            </a:r>
            <a:r>
              <a:rPr lang="en-GB" b="0" i="0" dirty="0">
                <a:solidFill>
                  <a:srgbClr val="1C2244"/>
                </a:solidFill>
                <a:effectLst/>
                <a:latin typeface="Poppins" panose="00000500000000000000" pitchFamily="2" charset="0"/>
              </a:rPr>
              <a:t>– New structure of the standards to replace previous diagram adapted from the Community Pharmacy Patient Safety Group </a:t>
            </a:r>
            <a:r>
              <a:rPr lang="en-GB" b="0" i="0" dirty="0">
                <a:solidFill>
                  <a:srgbClr val="7A7C84"/>
                </a:solidFill>
                <a:effectLst/>
                <a:latin typeface="Lato" panose="020F0502020204030203" pitchFamily="34" charset="0"/>
              </a:rPr>
              <a:t>Record, Learn, Share, Act, Review (</a:t>
            </a:r>
            <a:r>
              <a:rPr lang="en-GB" sz="1200" b="1" i="0" u="none" strike="noStrike" baseline="0" dirty="0" err="1">
                <a:solidFill>
                  <a:srgbClr val="52FFB6"/>
                </a:solidFill>
                <a:latin typeface="Poppins-SemiBold"/>
              </a:rPr>
              <a:t>RSLAR</a:t>
            </a:r>
            <a:r>
              <a:rPr lang="en-GB" sz="1200" b="1" i="0" u="none" strike="noStrike" baseline="0" dirty="0">
                <a:solidFill>
                  <a:srgbClr val="52FFB6"/>
                </a:solidFill>
                <a:latin typeface="Poppins-SemiBold"/>
              </a:rPr>
              <a:t>) </a:t>
            </a:r>
            <a:r>
              <a:rPr lang="en-GB" sz="1200" b="0" i="0" u="none" strike="noStrike" baseline="0" dirty="0">
                <a:solidFill>
                  <a:srgbClr val="52FFB6"/>
                </a:solidFill>
                <a:latin typeface="Poppins-SemiBold"/>
              </a:rPr>
              <a:t>wheel</a:t>
            </a:r>
            <a:r>
              <a:rPr lang="en-GB" sz="1200" b="1" i="0" u="none" strike="noStrike" baseline="0" dirty="0">
                <a:solidFill>
                  <a:srgbClr val="52FFB6"/>
                </a:solidFill>
                <a:latin typeface="Poppins-SemiBold"/>
              </a:rPr>
              <a:t> </a:t>
            </a:r>
            <a:r>
              <a:rPr lang="en-GB" b="0" i="0" dirty="0">
                <a:solidFill>
                  <a:srgbClr val="1C2244"/>
                </a:solidFill>
                <a:effectLst/>
                <a:latin typeface="Poppins" panose="00000500000000000000" pitchFamily="2" charset="0"/>
              </a:rPr>
              <a:t>– </a:t>
            </a:r>
            <a:r>
              <a:rPr lang="en-GB" sz="2000" b="0" i="0" dirty="0">
                <a:solidFill>
                  <a:srgbClr val="1C2244"/>
                </a:solidFill>
                <a:effectLst/>
                <a:latin typeface="Poppins"/>
              </a:rPr>
              <a:t>patient at centre and new standards surround it.</a:t>
            </a:r>
          </a:p>
          <a:p>
            <a:pPr algn="l" fontAlgn="base"/>
            <a:r>
              <a:rPr lang="en-GB" sz="2000" b="1" i="0" dirty="0">
                <a:solidFill>
                  <a:srgbClr val="1C2244"/>
                </a:solidFill>
                <a:effectLst/>
                <a:latin typeface="Poppins"/>
              </a:rPr>
              <a:t>Please note:</a:t>
            </a:r>
            <a:endParaRPr lang="en-GB" sz="2000" b="0" i="0" dirty="0">
              <a:solidFill>
                <a:srgbClr val="1C2244"/>
              </a:solidFill>
              <a:effectLst/>
              <a:latin typeface="Poppins"/>
            </a:endParaRPr>
          </a:p>
          <a:p>
            <a:pPr marL="285750" lvl="0" indent="-285750" fontAlgn="base">
              <a:lnSpc>
                <a:spcPct val="115000"/>
              </a:lnSpc>
              <a:spcBef>
                <a:spcPts val="1500"/>
              </a:spcBef>
              <a:spcAft>
                <a:spcPts val="0"/>
              </a:spcAft>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standards and supporting statements are inter-dependent and are not in any particular order. The numbering is mainly to support mapping purposes and does not reflect the level of importance of the statement. They are not designed to be used as a script or in isolation</a:t>
            </a:r>
            <a:endParaRPr lang="en-GB" sz="1800" dirty="0">
              <a:solidFill>
                <a:srgbClr val="4C5054"/>
              </a:solidFill>
              <a:effectLst/>
              <a:latin typeface="Gill Sans MT Light"/>
              <a:ea typeface="Calibri" panose="020F0502020204030204" pitchFamily="34" charset="0"/>
              <a:cs typeface="Times New Roman" panose="02020603050405020304" pitchFamily="18" charset="0"/>
            </a:endParaRPr>
          </a:p>
          <a:p>
            <a:pPr marL="285750" lvl="0" indent="-285750" fontAlgn="base">
              <a:lnSpc>
                <a:spcPct val="115000"/>
              </a:lnSpc>
              <a:spcBef>
                <a:spcPts val="1500"/>
              </a:spcBef>
              <a:spcAft>
                <a:spcPts val="0"/>
              </a:spcAft>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Due to the generic nature of the standards, it may be that not every standard, descriptor outcome or supporting statement is relevant to your role, practice or setting. However, you should still be able to consider how it could be demonstrated</a:t>
            </a:r>
            <a:endParaRPr lang="en-GB" sz="1800" dirty="0">
              <a:solidFill>
                <a:srgbClr val="4C5054"/>
              </a:solidFill>
              <a:effectLst/>
              <a:latin typeface="Gill Sans MT Light"/>
              <a:ea typeface="Calibri" panose="020F0502020204030204" pitchFamily="34" charset="0"/>
              <a:cs typeface="Times New Roman" panose="02020603050405020304" pitchFamily="18" charset="0"/>
            </a:endParaRPr>
          </a:p>
          <a:p>
            <a:pPr marL="285750" lvl="0" indent="-285750" fontAlgn="base">
              <a:lnSpc>
                <a:spcPct val="115000"/>
              </a:lnSpc>
              <a:spcBef>
                <a:spcPts val="1500"/>
              </a:spcBef>
              <a:spcAft>
                <a:spcPts val="0"/>
              </a:spcAft>
              <a:buFont typeface="Arial" panose="020B0604020202020204" pitchFamily="34" charset="0"/>
              <a:buChar char="•"/>
            </a:pPr>
            <a:r>
              <a:rPr lang="en-GB" sz="18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You can start anywhere depending on the individual circumstances, concern, incident or need – it’s important to start</a:t>
            </a:r>
          </a:p>
          <a:p>
            <a:pPr marL="285750" lvl="0" indent="-285750" fontAlgn="base">
              <a:lnSpc>
                <a:spcPct val="115000"/>
              </a:lnSpc>
              <a:spcBef>
                <a:spcPts val="1500"/>
              </a:spcBef>
              <a:spcAft>
                <a:spcPts val="0"/>
              </a:spcAft>
              <a:buFont typeface="Arial" panose="020B0604020202020204" pitchFamily="34" charset="0"/>
              <a:buChar char="•"/>
            </a:pPr>
            <a:r>
              <a:rPr lang="en-GB" sz="12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They are interactive</a:t>
            </a:r>
            <a:r>
              <a:rPr lang="en-GB" sz="1200" b="0" i="0" dirty="0">
                <a:solidFill>
                  <a:srgbClr val="4C5054"/>
                </a:solidFill>
                <a:effectLst/>
                <a:latin typeface="Gill Sans MT Light"/>
                <a:ea typeface="Calibri" panose="020F0502020204030204" pitchFamily="34" charset="0"/>
                <a:cs typeface="Times New Roman" panose="02020603050405020304" pitchFamily="18" charset="0"/>
              </a:rPr>
              <a:t> – e.g. </a:t>
            </a:r>
            <a:r>
              <a:rPr lang="en-GB" sz="1800" b="0" i="0" dirty="0">
                <a:solidFill>
                  <a:srgbClr val="1C2244"/>
                </a:solidFill>
                <a:effectLst/>
                <a:latin typeface="Poppins" panose="00000500000000000000" pitchFamily="2" charset="0"/>
                <a:ea typeface="Calibri" panose="020F0502020204030204" pitchFamily="34" charset="0"/>
                <a:cs typeface="Times New Roman" panose="02020603050405020304" pitchFamily="18" charset="0"/>
              </a:rPr>
              <a:t>c</a:t>
            </a:r>
            <a:r>
              <a:rPr lang="en-GB" sz="1800" b="0" i="0" dirty="0">
                <a:solidFill>
                  <a:srgbClr val="1C2244"/>
                </a:solidFill>
                <a:effectLst/>
                <a:latin typeface="Poppins" panose="00000500000000000000" pitchFamily="2" charset="0"/>
              </a:rPr>
              <a:t>lick on any standard in the diagram to be directed to that standard.</a:t>
            </a:r>
            <a:endParaRPr lang="en-GB" sz="1800" dirty="0"/>
          </a:p>
        </p:txBody>
      </p:sp>
      <p:sp>
        <p:nvSpPr>
          <p:cNvPr id="4" name="Slide Number Placeholder 3"/>
          <p:cNvSpPr>
            <a:spLocks noGrp="1"/>
          </p:cNvSpPr>
          <p:nvPr>
            <p:ph type="sldNum" sz="quarter" idx="5"/>
          </p:nvPr>
        </p:nvSpPr>
        <p:spPr/>
        <p:txBody>
          <a:bodyPr/>
          <a:lstStyle/>
          <a:p>
            <a:fld id="{E6E12125-5E65-475E-9E63-E510B5A43B18}" type="slidenum">
              <a:rPr lang="en-GB" smtClean="0"/>
              <a:t>30</a:t>
            </a:fld>
            <a:endParaRPr lang="en-GB"/>
          </a:p>
        </p:txBody>
      </p:sp>
    </p:spTree>
    <p:extLst>
      <p:ext uri="{BB962C8B-B14F-4D97-AF65-F5344CB8AC3E}">
        <p14:creationId xmlns:p14="http://schemas.microsoft.com/office/powerpoint/2010/main" val="1012409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15000"/>
              </a:lnSpc>
              <a:spcBef>
                <a:spcPts val="0"/>
              </a:spcBef>
              <a:spcAft>
                <a:spcPts val="80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100" b="1" dirty="0"/>
              <a:t>points for discussion:</a:t>
            </a: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marL="0" algn="l" rtl="0" eaLnBrk="1" fontAlgn="t" latinLnBrk="0" hangingPunct="1">
              <a:lnSpc>
                <a:spcPct val="115000"/>
              </a:lnSpc>
              <a:spcBef>
                <a:spcPts val="0"/>
              </a:spcBef>
              <a:spcAft>
                <a:spcPts val="800"/>
              </a:spcAft>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This is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about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self-</a:t>
            </a:r>
            <a:r>
              <a:rPr lang="en-GB" sz="1100" b="1" dirty="0">
                <a:latin typeface="Arial" panose="020B0604020202020204" pitchFamily="34" charset="0"/>
                <a:cs typeface="Arial" panose="020B0604020202020204" pitchFamily="34" charset="0"/>
              </a:rPr>
              <a:t>reflecting</a:t>
            </a:r>
            <a:r>
              <a:rPr lang="en-GB" sz="1100" b="0" dirty="0">
                <a:latin typeface="Arial" panose="020B0604020202020204" pitchFamily="34" charset="0"/>
                <a:cs typeface="Arial" panose="020B0604020202020204" pitchFamily="34" charset="0"/>
              </a:rPr>
              <a:t> on existing </a:t>
            </a:r>
            <a:r>
              <a:rPr lang="en-GB" sz="1100" b="1" dirty="0">
                <a:latin typeface="Arial" panose="020B0604020202020204" pitchFamily="34" charset="0"/>
                <a:cs typeface="Arial" panose="020B0604020202020204" pitchFamily="34" charset="0"/>
              </a:rPr>
              <a:t>knowledge, understanding, safety culture and systems </a:t>
            </a:r>
            <a:r>
              <a:rPr lang="en-GB" sz="1100" b="0" dirty="0">
                <a:latin typeface="Arial" panose="020B0604020202020204" pitchFamily="34" charset="0"/>
                <a:cs typeface="Arial" panose="020B0604020202020204" pitchFamily="34" charset="0"/>
              </a:rPr>
              <a:t>to </a:t>
            </a:r>
            <a:r>
              <a:rPr lang="en-GB" sz="1100" b="1" dirty="0">
                <a:latin typeface="Arial" panose="020B0604020202020204" pitchFamily="34" charset="0"/>
                <a:cs typeface="Arial" panose="020B0604020202020204" pitchFamily="34" charset="0"/>
              </a:rPr>
              <a:t>identify gaps and make improvements before an incident happens. </a:t>
            </a:r>
            <a:r>
              <a:rPr lang="en-GB" sz="1100" b="0" dirty="0">
                <a:latin typeface="Arial" panose="020B0604020202020204" pitchFamily="34" charset="0"/>
                <a:cs typeface="Arial" panose="020B0604020202020204" pitchFamily="34" charset="0"/>
              </a:rPr>
              <a:t>You can do this by:</a:t>
            </a:r>
          </a:p>
          <a:p>
            <a:pPr marL="171450" indent="-171450" algn="l" rtl="0" eaLnBrk="1" fontAlgn="t" latinLnBrk="0" hangingPunct="1">
              <a:lnSpc>
                <a:spcPct val="115000"/>
              </a:lnSpc>
              <a:spcBef>
                <a:spcPts val="0"/>
              </a:spcBef>
              <a:spcAft>
                <a:spcPts val="800"/>
              </a:spcAft>
              <a:buFont typeface="Arial" panose="020B0604020202020204" pitchFamily="34" charset="0"/>
              <a:buChar char="•"/>
            </a:pPr>
            <a:r>
              <a:rPr lang="en-GB" sz="1100" b="0" dirty="0">
                <a:latin typeface="Arial" panose="020B0604020202020204" pitchFamily="34" charset="0"/>
                <a:cs typeface="Arial" panose="020B0604020202020204" pitchFamily="34" charset="0"/>
              </a:rPr>
              <a:t>Making sure you </a:t>
            </a:r>
            <a:r>
              <a:rPr lang="en-GB" sz="1100" b="1" dirty="0">
                <a:latin typeface="Arial" panose="020B0604020202020204" pitchFamily="34" charset="0"/>
                <a:cs typeface="Arial" panose="020B0604020202020204" pitchFamily="34" charset="0"/>
              </a:rPr>
              <a:t>understand</a:t>
            </a:r>
            <a:r>
              <a:rPr lang="en-GB" sz="1100" b="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roles </a:t>
            </a:r>
            <a:r>
              <a:rPr lang="en-GB" sz="1100" b="0" dirty="0">
                <a:latin typeface="Arial" panose="020B0604020202020204" pitchFamily="34" charset="0"/>
                <a:cs typeface="Arial" panose="020B0604020202020204" pitchFamily="34" charset="0"/>
              </a:rPr>
              <a:t>(</a:t>
            </a:r>
            <a:r>
              <a:rPr lang="en-GB" sz="1100" b="0" i="1" dirty="0">
                <a:latin typeface="Arial" panose="020B0604020202020204" pitchFamily="34" charset="0"/>
                <a:cs typeface="Arial" panose="020B0604020202020204" pitchFamily="34" charset="0"/>
              </a:rPr>
              <a:t>which </a:t>
            </a:r>
            <a:r>
              <a:rPr lang="en-GB" sz="11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may include those outside the immediate team</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dirty="0">
                <a:latin typeface="Arial" panose="020B0604020202020204" pitchFamily="34" charset="0"/>
                <a:cs typeface="Arial" panose="020B0604020202020204" pitchFamily="34" charset="0"/>
              </a:rPr>
              <a:t>and responsibilities </a:t>
            </a:r>
            <a:r>
              <a:rPr lang="en-GB" sz="1100" b="0" dirty="0">
                <a:latin typeface="Arial" panose="020B0604020202020204" pitchFamily="34" charset="0"/>
                <a:cs typeface="Arial" panose="020B0604020202020204" pitchFamily="34" charset="0"/>
              </a:rPr>
              <a:t>(e.g. </a:t>
            </a:r>
            <a:r>
              <a:rPr lang="en-GB" sz="1100" b="0" i="1" dirty="0">
                <a:latin typeface="Arial" panose="020B0604020202020204" pitchFamily="34" charset="0"/>
                <a:cs typeface="Arial" panose="020B0604020202020204" pitchFamily="34" charset="0"/>
              </a:rPr>
              <a:t>who is responsible for what, and when to escalate</a:t>
            </a:r>
            <a:r>
              <a:rPr lang="en-GB" sz="1100" b="0" dirty="0">
                <a:latin typeface="Arial" panose="020B0604020202020204" pitchFamily="34" charset="0"/>
                <a:cs typeface="Arial" panose="020B0604020202020204" pitchFamily="34" charset="0"/>
              </a:rPr>
              <a:t>)</a:t>
            </a:r>
          </a:p>
          <a:p>
            <a:pPr marL="171450" marR="0" lvl="0" indent="-171450" algn="l" defTabSz="914400" rtl="0" eaLnBrk="1" fontAlgn="t" latinLnBrk="0" hangingPunct="1">
              <a:lnSpc>
                <a:spcPct val="115000"/>
              </a:lnSpc>
              <a:spcBef>
                <a:spcPts val="0"/>
              </a:spcBef>
              <a:spcAft>
                <a:spcPts val="80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Understanding</a:t>
            </a:r>
            <a:r>
              <a:rPr lang="en-GB" sz="1100" b="0" dirty="0">
                <a:latin typeface="Arial" panose="020B0604020202020204" pitchFamily="34" charset="0"/>
                <a:cs typeface="Arial" panose="020B0604020202020204" pitchFamily="34" charset="0"/>
              </a:rPr>
              <a:t> the </a:t>
            </a: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work system-based factors </a:t>
            </a:r>
            <a:r>
              <a:rPr lang="en-GB" sz="180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t>
            </a:r>
            <a:r>
              <a:rPr lang="en-GB" sz="1800" i="1"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 tools, technology, tasks, people, organisations, internal and external environment</a:t>
            </a:r>
            <a:r>
              <a:rPr lang="en-GB" sz="180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and</a:t>
            </a: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approaches </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t>
            </a:r>
            <a:r>
              <a:rPr lang="en-GB" sz="1800" i="1"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may include looking at interrelationships and patterns, and using a structured process to deliver a socio-technical system, e.g. looking at needs, requirements, design, delivery</a:t>
            </a:r>
            <a:r>
              <a:rPr lang="en-GB" sz="1800" i="1" u="none"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i="1"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impacts on process (work done) and desired outcomes (related to performance and wellbeing</a:t>
            </a:r>
            <a:r>
              <a:rPr lang="en-GB" sz="180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GB" sz="1800" b="0" i="0" u="none" strike="noStrike" kern="1200" dirty="0">
                <a:solidFill>
                  <a:srgbClr val="4C5054"/>
                </a:solidFill>
                <a:effectLst/>
                <a:latin typeface="Gill Sans MT Light"/>
                <a:ea typeface="Calibri" panose="020F0502020204030204" pitchFamily="34" charset="0"/>
                <a:cs typeface="Times New Roman" panose="02020603050405020304" pitchFamily="18" charset="0"/>
              </a:rPr>
              <a:t> </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that can impact patient safety incidents</a:t>
            </a:r>
          </a:p>
          <a:p>
            <a:pPr marL="171450" indent="-171450" algn="l" rtl="0" eaLnBrk="1" fontAlgn="t" latinLnBrk="0" hangingPunct="1">
              <a:lnSpc>
                <a:spcPct val="115000"/>
              </a:lnSpc>
              <a:spcBef>
                <a:spcPts val="0"/>
              </a:spcBef>
              <a:spcAft>
                <a:spcPts val="800"/>
              </a:spcAft>
              <a:buFont typeface="Arial" panose="020B0604020202020204" pitchFamily="34" charset="0"/>
              <a:buChar char="•"/>
            </a:pP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Undertaking continuous professional development</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t>
            </a: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t>
            </a:r>
            <a:r>
              <a:rPr lang="en-GB" sz="18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e.g., reading current guidelines and training</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t>
            </a:r>
          </a:p>
          <a:p>
            <a:pPr marL="171450" indent="-171450" algn="l" rtl="0" eaLnBrk="1" fontAlgn="t" latinLnBrk="0" hangingPunct="1">
              <a:lnSpc>
                <a:spcPct val="115000"/>
              </a:lnSpc>
              <a:spcBef>
                <a:spcPts val="0"/>
              </a:spcBef>
              <a:spcAft>
                <a:spcPts val="800"/>
              </a:spcAft>
              <a:buFont typeface="Arial" panose="020B0604020202020204" pitchFamily="34" charset="0"/>
              <a:buChar char="•"/>
            </a:pP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Addressing</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any </a:t>
            </a: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issues and concerns </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that may become a </a:t>
            </a: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barrier</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to reporting, (</a:t>
            </a:r>
            <a:r>
              <a:rPr lang="en-GB" sz="1800" i="1"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may include fear of blame and consequences, issues or concerns</a:t>
            </a:r>
            <a:r>
              <a:rPr lang="en-GB" sz="180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t" latinLnBrk="0" hangingPunct="1">
              <a:lnSpc>
                <a:spcPct val="115000"/>
              </a:lnSpc>
              <a:spcBef>
                <a:spcPts val="0"/>
              </a:spcBef>
              <a:spcAft>
                <a:spcPts val="800"/>
              </a:spcAft>
              <a:buClrTx/>
              <a:buSzTx/>
              <a:buFont typeface="Arial" panose="020B0604020202020204" pitchFamily="34" charset="0"/>
              <a:buChar char="•"/>
              <a:tabLst/>
              <a:defRPr/>
            </a:pP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Developing and implementing appropriate processes and policies </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t>
            </a:r>
            <a:r>
              <a:rPr lang="en-GB" sz="1800" i="1"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 involving the relevant people </a:t>
            </a:r>
            <a:r>
              <a:rPr lang="en-GB" sz="1800" i="1" u="none"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e.g</a:t>
            </a:r>
            <a:r>
              <a:rPr lang="en-GB" sz="1800" i="1"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end users, experts, managers and staff to develop </a:t>
            </a:r>
            <a:r>
              <a:rPr lang="en-GB" sz="18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processes and policies on for example </a:t>
            </a:r>
            <a:r>
              <a:rPr lang="en-GB" sz="1800" b="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how and where to record and report, how to raise a patient safety incident, who to raise concerns with, how to learn from patient safety incidents, using risk management systems, understanding the risk tolerance of organisations and how to identify and respond to patient safety incidents</a:t>
            </a:r>
            <a:r>
              <a:rPr lang="en-GB"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lgn="l" rtl="0" eaLnBrk="1" fontAlgn="t" latinLnBrk="0" hangingPunct="1">
              <a:lnSpc>
                <a:spcPct val="115000"/>
              </a:lnSpc>
              <a:spcBef>
                <a:spcPts val="0"/>
              </a:spcBef>
              <a:spcAft>
                <a:spcPts val="800"/>
              </a:spcAft>
              <a:buFont typeface="Arial" panose="020B0604020202020204" pitchFamily="34" charset="0"/>
              <a:buChar char="•"/>
            </a:pP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Making sure you </a:t>
            </a: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have sufficient resources </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t>
            </a:r>
            <a:r>
              <a:rPr lang="en-GB" sz="18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e.g., </a:t>
            </a:r>
            <a:r>
              <a:rPr lang="en-GB" sz="1800" b="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staff, time, investigation and analytical skills, technology, SOPs, supporting networks</a:t>
            </a:r>
            <a:r>
              <a:rPr lang="en-GB"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and </a:t>
            </a:r>
            <a:r>
              <a:rPr lang="en-GB" sz="18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access and training to relevant IT tools and systems</a:t>
            </a:r>
            <a:r>
              <a:rPr lang="en-GB" sz="18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to support the process of responding to patient safety incidents,</a:t>
            </a:r>
            <a:r>
              <a:rPr lang="en-GB" sz="1100" b="0" i="0" u="none" strike="noStrike" kern="1200" dirty="0">
                <a:solidFill>
                  <a:schemeClr val="tx1"/>
                </a:solidFill>
                <a:effectLst/>
                <a:latin typeface="Arial" panose="020B0604020202020204" pitchFamily="34" charset="0"/>
                <a:ea typeface="+mn-ea"/>
                <a:cs typeface="Arial" panose="020B0604020202020204" pitchFamily="34" charset="0"/>
              </a:rPr>
              <a:t> (</a:t>
            </a:r>
            <a:r>
              <a:rPr lang="en-GB" sz="1100" b="0" i="1" u="none" strike="noStrike" kern="1200" dirty="0">
                <a:solidFill>
                  <a:schemeClr val="tx1"/>
                </a:solidFill>
                <a:effectLst/>
                <a:latin typeface="Arial" panose="020B0604020202020204" pitchFamily="34" charset="0"/>
                <a:ea typeface="+mn-ea"/>
                <a:cs typeface="Arial" panose="020B0604020202020204" pitchFamily="34" charset="0"/>
              </a:rPr>
              <a:t>e.g., recording</a:t>
            </a:r>
            <a:r>
              <a:rPr lang="en-GB" sz="1100" i="1"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reporting, incident analysis, risk identification, risk assessments and thematic review</a:t>
            </a:r>
            <a:r>
              <a:rPr lang="en-GB" sz="110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u="none" dirty="0">
              <a:solidFill>
                <a:srgbClr val="4C5054"/>
              </a:solidFill>
              <a:effectLst/>
              <a:latin typeface="Gill Sans MT Light"/>
              <a:ea typeface="Calibri" panose="020F0502020204030204" pitchFamily="34" charset="0"/>
              <a:cs typeface="Times New Roman" panose="02020603050405020304" pitchFamily="18" charset="0"/>
            </a:endParaRPr>
          </a:p>
          <a:p>
            <a:endParaRPr lang="en-GB" sz="1100" dirty="0"/>
          </a:p>
          <a:p>
            <a:pPr fontAlgn="base"/>
            <a:r>
              <a:rPr lang="en-GB" sz="1200" b="1" dirty="0">
                <a:solidFill>
                  <a:srgbClr val="1C2244"/>
                </a:solidFill>
                <a:effectLst/>
                <a:latin typeface="Poppins" panose="00000500000000000000" pitchFamily="2" charset="0"/>
              </a:rPr>
              <a:t>New key themes</a:t>
            </a:r>
            <a:r>
              <a:rPr lang="en-GB" sz="1200" b="0" dirty="0">
                <a:solidFill>
                  <a:srgbClr val="1C2244"/>
                </a:solidFill>
                <a:effectLst/>
                <a:latin typeface="Poppins" panose="00000500000000000000" pitchFamily="2" charset="0"/>
              </a:rPr>
              <a:t>:</a:t>
            </a:r>
          </a:p>
          <a:p>
            <a:pPr fontAlgn="base"/>
            <a:r>
              <a:rPr lang="en-GB" sz="1200" b="0" dirty="0">
                <a:solidFill>
                  <a:srgbClr val="1C2244"/>
                </a:solidFill>
                <a:effectLst/>
                <a:latin typeface="Poppins" panose="00000500000000000000" pitchFamily="2" charset="0"/>
              </a:rPr>
              <a:t>Being proactive, regular reflection, safety culture, systems, existing practice, identify gaps and learning needs, improving the delivery of safe and effective person-centred care, understanding your own and others’ roles and responsibilities, continuous professional development, work-system based factors, socio-technical systems, system-based approaches, addressing issues and concerns, developing processes and policies collaboratively, causes of errors, barriers to reporting, using existing national, local and regulatory guidelines, training, access to IT tools and systems and having resources in place, e.g., staff and time, </a:t>
            </a:r>
            <a:r>
              <a:rPr lang="en-GB" sz="1200" b="0" dirty="0" err="1">
                <a:solidFill>
                  <a:srgbClr val="1C2244"/>
                </a:solidFill>
                <a:effectLst/>
                <a:latin typeface="Poppins" panose="00000500000000000000" pitchFamily="2" charset="0"/>
              </a:rPr>
              <a:t>SEIPS</a:t>
            </a:r>
            <a:r>
              <a:rPr lang="en-GB" sz="1200" b="0" dirty="0">
                <a:solidFill>
                  <a:srgbClr val="1C2244"/>
                </a:solidFill>
                <a:effectLst/>
                <a:latin typeface="Poppins" panose="00000500000000000000" pitchFamily="2" charset="0"/>
              </a:rPr>
              <a:t>, risk tolerance, risk management and thematic review.</a:t>
            </a:r>
            <a:endParaRPr lang="en-GB" sz="1100" dirty="0"/>
          </a:p>
        </p:txBody>
      </p:sp>
      <p:sp>
        <p:nvSpPr>
          <p:cNvPr id="4" name="Slide Number Placeholder 3"/>
          <p:cNvSpPr>
            <a:spLocks noGrp="1"/>
          </p:cNvSpPr>
          <p:nvPr>
            <p:ph type="sldNum" sz="quarter" idx="5"/>
          </p:nvPr>
        </p:nvSpPr>
        <p:spPr/>
        <p:txBody>
          <a:bodyPr/>
          <a:lstStyle/>
          <a:p>
            <a:fld id="{E6E12125-5E65-475E-9E63-E510B5A43B18}" type="slidenum">
              <a:rPr lang="en-GB" smtClean="0"/>
              <a:t>31</a:t>
            </a:fld>
            <a:endParaRPr lang="en-GB"/>
          </a:p>
        </p:txBody>
      </p:sp>
    </p:spTree>
    <p:extLst>
      <p:ext uri="{BB962C8B-B14F-4D97-AF65-F5344CB8AC3E}">
        <p14:creationId xmlns:p14="http://schemas.microsoft.com/office/powerpoint/2010/main" val="209080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20847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100" b="1" dirty="0"/>
              <a:t>points for discussion:</a:t>
            </a: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endParaRPr>
          </a:p>
          <a:p>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Previously: Standard </a:t>
            </a:r>
            <a:r>
              <a:rPr lang="en-GB" sz="1100" b="1" dirty="0">
                <a:latin typeface="Arial" panose="020B0604020202020204" pitchFamily="34" charset="0"/>
                <a:cs typeface="Arial" panose="020B0604020202020204" pitchFamily="34" charset="0"/>
              </a:rPr>
              <a:t>1: OPEN AND HONEST – Be open and honest when things go wrong</a:t>
            </a:r>
          </a:p>
          <a:p>
            <a:endPar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This is about </a:t>
            </a:r>
            <a:r>
              <a:rPr lang="en-GB" sz="1100" b="1" dirty="0">
                <a:latin typeface="Arial" panose="020B0604020202020204" pitchFamily="34" charset="0"/>
                <a:cs typeface="Arial" panose="020B0604020202020204" pitchFamily="34" charset="0"/>
              </a:rPr>
              <a:t>being open, honest </a:t>
            </a:r>
            <a:r>
              <a:rPr lang="en-GB" sz="1100" b="1" dirty="0">
                <a:solidFill>
                  <a:schemeClr val="accent1">
                    <a:lumMod val="60000"/>
                    <a:lumOff val="40000"/>
                  </a:schemeClr>
                </a:solidFill>
                <a:latin typeface="Arial" panose="020B0604020202020204" pitchFamily="34" charset="0"/>
                <a:cs typeface="Arial" panose="020B0604020202020204" pitchFamily="34" charset="0"/>
              </a:rPr>
              <a:t>and responsive </a:t>
            </a:r>
            <a:r>
              <a:rPr lang="en-GB" sz="1100" b="0" dirty="0">
                <a:latin typeface="Arial" panose="020B0604020202020204" pitchFamily="34" charset="0"/>
                <a:cs typeface="Arial" panose="020B0604020202020204" pitchFamily="34" charset="0"/>
              </a:rPr>
              <a:t>when </a:t>
            </a:r>
            <a:r>
              <a:rPr lang="en-GB" sz="1100" b="0" dirty="0">
                <a:solidFill>
                  <a:schemeClr val="accent1">
                    <a:lumMod val="60000"/>
                    <a:lumOff val="40000"/>
                  </a:schemeClr>
                </a:solidFill>
                <a:latin typeface="Arial" panose="020B0604020202020204" pitchFamily="34" charset="0"/>
                <a:cs typeface="Arial" panose="020B0604020202020204" pitchFamily="34" charset="0"/>
              </a:rPr>
              <a:t>a patient safety incident occurs to </a:t>
            </a:r>
            <a:r>
              <a:rPr lang="en-GB" sz="1100" b="1" dirty="0">
                <a:solidFill>
                  <a:schemeClr val="accent1">
                    <a:lumMod val="60000"/>
                    <a:lumOff val="40000"/>
                  </a:schemeClr>
                </a:solidFill>
                <a:latin typeface="Arial" panose="020B0604020202020204" pitchFamily="34" charset="0"/>
                <a:cs typeface="Arial" panose="020B0604020202020204" pitchFamily="34" charset="0"/>
              </a:rPr>
              <a:t>support people </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t>
            </a:r>
            <a:r>
              <a:rPr lang="en-GB" sz="11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e.g., </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the person affected, their family, carers, the person who raised or reported the incident, colleagues or pharmacy team members</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 </a:t>
            </a:r>
            <a:r>
              <a:rPr lang="en-GB" sz="1100" b="0" dirty="0">
                <a:solidFill>
                  <a:schemeClr val="accent1">
                    <a:lumMod val="60000"/>
                    <a:lumOff val="40000"/>
                  </a:schemeClr>
                </a:solidFill>
                <a:latin typeface="Arial" panose="020B0604020202020204" pitchFamily="34" charset="0"/>
                <a:cs typeface="Arial" panose="020B0604020202020204" pitchFamily="34" charset="0"/>
              </a:rPr>
              <a:t>and </a:t>
            </a:r>
            <a:r>
              <a:rPr lang="en-GB" sz="1100" b="1" dirty="0">
                <a:solidFill>
                  <a:schemeClr val="accent1">
                    <a:lumMod val="60000"/>
                    <a:lumOff val="40000"/>
                  </a:schemeClr>
                </a:solidFill>
                <a:latin typeface="Arial" panose="020B0604020202020204" pitchFamily="34" charset="0"/>
                <a:cs typeface="Arial" panose="020B0604020202020204" pitchFamily="34" charset="0"/>
              </a:rPr>
              <a:t>support</a:t>
            </a:r>
            <a:r>
              <a:rPr lang="en-GB" sz="1100" b="0" dirty="0">
                <a:solidFill>
                  <a:schemeClr val="accent1">
                    <a:lumMod val="60000"/>
                    <a:lumOff val="40000"/>
                  </a:schemeClr>
                </a:solidFill>
                <a:latin typeface="Arial" panose="020B0604020202020204" pitchFamily="34" charset="0"/>
                <a:cs typeface="Arial" panose="020B0604020202020204" pitchFamily="34" charset="0"/>
              </a:rPr>
              <a:t> </a:t>
            </a:r>
            <a:r>
              <a:rPr lang="en-GB" sz="1100" b="1" dirty="0">
                <a:solidFill>
                  <a:schemeClr val="accent1">
                    <a:lumMod val="60000"/>
                    <a:lumOff val="40000"/>
                  </a:schemeClr>
                </a:solidFill>
                <a:latin typeface="Arial" panose="020B0604020202020204" pitchFamily="34" charset="0"/>
                <a:cs typeface="Arial" panose="020B0604020202020204" pitchFamily="34" charset="0"/>
              </a:rPr>
              <a:t>professional accountability</a:t>
            </a:r>
            <a:r>
              <a:rPr lang="en-GB" sz="1100" b="0" dirty="0">
                <a:solidFill>
                  <a:schemeClr val="accent1">
                    <a:lumMod val="60000"/>
                    <a:lumOff val="40000"/>
                  </a:schemeClr>
                </a:solidFill>
                <a:latin typeface="Arial" panose="020B0604020202020204" pitchFamily="34" charset="0"/>
                <a:cs typeface="Arial" panose="020B0604020202020204" pitchFamily="34" charset="0"/>
              </a:rPr>
              <a:t>. You can this by:</a:t>
            </a:r>
          </a:p>
          <a:p>
            <a:pPr marL="171450" indent="-171450">
              <a:buFont typeface="Arial" panose="020B0604020202020204" pitchFamily="34" charset="0"/>
              <a:buChar char="•"/>
            </a:pP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Creating and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promoting a just culture </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in the workplace,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support psychological safety, enable </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individuals to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feel confident, supported and empowered to speak up and raise patient safety incidents without fear</a:t>
            </a:r>
            <a:endParaRPr lang="en-GB" sz="11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Following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relevant regulatory guidance, national, workplace or local policies and procedures, </a:t>
            </a:r>
            <a:r>
              <a:rPr lang="en-GB" sz="11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(e.g., </a:t>
            </a:r>
            <a:r>
              <a:rPr lang="en-GB" sz="1100" b="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statutory and professional duty of candour, raising concerns)</a:t>
            </a:r>
            <a:endParaRPr lang="en-GB" sz="1100" b="0" i="1"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Opening lines of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communication</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(by </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adapting to communication needs, e.g., language, age, capacity, learning disability and physical or sensory impairments or providing digital or paper formats</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 wi</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th individuals affected, your employer, relevant organisations (</a:t>
            </a:r>
            <a:r>
              <a:rPr lang="en-GB" sz="11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e.g., regulator or indemnity provider) </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and anyone involved in the incident and the person’s care</a:t>
            </a:r>
            <a:endParaRPr lang="en-GB" sz="11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Actively listening </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to the individuals affected by the patient safety incident (</a:t>
            </a:r>
            <a:r>
              <a:rPr lang="en-GB" sz="11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including staff and patients</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in a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respectful, compassionate, non-judgemental and non-defensive way</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and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checking their safety and wellbeing</a:t>
            </a:r>
            <a:endParaRPr lang="en-GB" sz="11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Engaging </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with people affected by the patient safety incident by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providing information </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t>
            </a:r>
            <a:r>
              <a:rPr lang="en-GB" sz="11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e.g.,</a:t>
            </a:r>
            <a:r>
              <a:rPr lang="en-GB" sz="1100" b="1"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answering questions, informing on the complaint management procedures, what to expect and timescales</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 </a:t>
            </a: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providing regular feedback</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 (</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e.g., to individuals affected and the person who raised the patient safety incident</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and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support</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a:t>
            </a:r>
            <a:r>
              <a:rPr lang="en-GB" sz="1100" b="0" i="1"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e.g., signposting to </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advocacy services, charities, support networks and Yellow Card self-reporting</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a:t>
            </a:r>
            <a:endPar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Involving</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 individuals affected by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understanding their expectations </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regarding how they would like the patient safety incident to be resolved and </a:t>
            </a:r>
            <a:r>
              <a:rPr lang="en-GB" sz="1100" b="1"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how they would like to be kept informed of developments</a:t>
            </a:r>
            <a:r>
              <a:rPr lang="en-GB" sz="1100" b="0" i="0" u="none" strike="noStrike" kern="1200" dirty="0">
                <a:solidFill>
                  <a:srgbClr val="1C2045"/>
                </a:solidFill>
                <a:effectLst/>
                <a:latin typeface="Arial" panose="020B0604020202020204" pitchFamily="34" charset="0"/>
                <a:ea typeface="Calibri" panose="020F0502020204030204" pitchFamily="34" charset="0"/>
                <a:cs typeface="Arial" panose="020B0604020202020204" pitchFamily="34" charset="0"/>
              </a:rPr>
              <a:t>.</a:t>
            </a:r>
            <a:endPar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buFont typeface="+mj-lt"/>
              <a:buNone/>
            </a:pPr>
            <a:endParaRPr lang="en-GB" sz="1100" dirty="0">
              <a:latin typeface="Arial" panose="020B0604020202020204" pitchFamily="34" charset="0"/>
              <a:cs typeface="Arial" panose="020B0604020202020204" pitchFamily="34" charset="0"/>
            </a:endParaRPr>
          </a:p>
          <a:p>
            <a:pPr fontAlgn="base"/>
            <a:r>
              <a:rPr lang="en-GB" sz="1100" b="1" dirty="0">
                <a:solidFill>
                  <a:srgbClr val="1C2244"/>
                </a:solidFill>
                <a:effectLst/>
                <a:latin typeface="Arial" panose="020B0604020202020204" pitchFamily="34" charset="0"/>
                <a:cs typeface="Arial" panose="020B0604020202020204" pitchFamily="34" charset="0"/>
              </a:rPr>
              <a:t>New key themes</a:t>
            </a:r>
            <a:r>
              <a:rPr lang="en-GB" sz="1100" b="0" dirty="0">
                <a:solidFill>
                  <a:srgbClr val="1C2244"/>
                </a:solidFill>
                <a:effectLst/>
                <a:latin typeface="Arial" panose="020B0604020202020204" pitchFamily="34" charset="0"/>
                <a:cs typeface="Arial" panose="020B0604020202020204" pitchFamily="34" charset="0"/>
              </a:rPr>
              <a:t>:</a:t>
            </a:r>
          </a:p>
          <a:p>
            <a:pPr fontAlgn="base"/>
            <a:r>
              <a:rPr lang="en-GB" sz="1100" b="0" dirty="0">
                <a:solidFill>
                  <a:srgbClr val="1C2244"/>
                </a:solidFill>
                <a:effectLst/>
                <a:latin typeface="Arial" panose="020B0604020202020204" pitchFamily="34" charset="0"/>
                <a:cs typeface="Arial" panose="020B0604020202020204" pitchFamily="34" charset="0"/>
              </a:rPr>
              <a:t>Be responsive, accountability, just culture, psychological safety, promoting psychological safety, duty of candour, transparency, whistleblowing, empowerment, accountability, challenging poor practice without fear, who to be open with and who to keep informed and involved, wellbeing, safety, communication needs, involving affected individuals, actively listening, providing information and support and MHRA Yellow Card self-reporting.</a:t>
            </a:r>
          </a:p>
        </p:txBody>
      </p:sp>
      <p:sp>
        <p:nvSpPr>
          <p:cNvPr id="4" name="Slide Number Placeholder 3"/>
          <p:cNvSpPr>
            <a:spLocks noGrp="1"/>
          </p:cNvSpPr>
          <p:nvPr>
            <p:ph type="sldNum" sz="quarter" idx="5"/>
          </p:nvPr>
        </p:nvSpPr>
        <p:spPr/>
        <p:txBody>
          <a:bodyPr/>
          <a:lstStyle/>
          <a:p>
            <a:fld id="{E6E12125-5E65-475E-9E63-E510B5A43B18}" type="slidenum">
              <a:rPr lang="en-GB" smtClean="0"/>
              <a:t>32</a:t>
            </a:fld>
            <a:endParaRPr lang="en-GB"/>
          </a:p>
        </p:txBody>
      </p:sp>
    </p:spTree>
    <p:extLst>
      <p:ext uri="{BB962C8B-B14F-4D97-AF65-F5344CB8AC3E}">
        <p14:creationId xmlns:p14="http://schemas.microsoft.com/office/powerpoint/2010/main" val="209608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100" b="1" dirty="0"/>
              <a:t>points for discussion:</a:t>
            </a: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Previously: Standard </a:t>
            </a:r>
            <a:r>
              <a:rPr lang="en-GB" sz="1100" b="1" dirty="0"/>
              <a:t>6: REVIEW – Review changes to practice</a:t>
            </a:r>
          </a:p>
          <a:p>
            <a:pPr>
              <a:lnSpc>
                <a:spcPct val="115000"/>
              </a:lnSpc>
              <a:spcAft>
                <a:spcPts val="800"/>
              </a:spcAft>
            </a:pP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100" dirty="0">
                <a:solidFill>
                  <a:srgbClr val="4C5054"/>
                </a:solidFill>
                <a:effectLst/>
                <a:latin typeface="Gill Sans MT Light"/>
                <a:ea typeface="Calibri" panose="020F0502020204030204" pitchFamily="34" charset="0"/>
                <a:cs typeface="Times New Roman" panose="02020603050405020304" pitchFamily="18" charset="0"/>
              </a:rPr>
              <a:t>This is about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reviewing</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all patient safety incidents in a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timely manner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to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identify an appropriate response or action</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identify contributing factors, manage risk and support safety interventions and learning. </a:t>
            </a:r>
            <a:r>
              <a:rPr lang="en-GB" sz="1100" b="0" dirty="0">
                <a:solidFill>
                  <a:schemeClr val="accent1">
                    <a:lumMod val="60000"/>
                    <a:lumOff val="40000"/>
                  </a:schemeClr>
                </a:solidFill>
                <a:latin typeface="Arial" panose="020B0604020202020204" pitchFamily="34" charset="0"/>
                <a:cs typeface="Arial" panose="020B0604020202020204" pitchFamily="34" charset="0"/>
              </a:rPr>
              <a:t>You can this by:</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Reviewing all </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patient safety incidents to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determine an appropriate response or action </a:t>
            </a:r>
            <a:r>
              <a:rPr lang="en-GB" sz="1100" b="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0" i="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e.g.,</a:t>
            </a:r>
            <a:r>
              <a:rPr lang="en-GB" sz="1100" b="1" i="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making enquires, investigating, reporting externally, doing an independent investigation, delegating roles, writing a review of the incident, identifying problems, making recommendations, taking any corrective or preventative measures</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endParaRPr lang="en-GB" sz="1100" b="1" u="none" strike="noStrike" dirty="0">
              <a:solidFill>
                <a:srgbClr val="4C5054"/>
              </a:solidFill>
              <a:effectLst/>
              <a:latin typeface="Gill Sans MT Light"/>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Gathering relevant data </a:t>
            </a:r>
            <a:r>
              <a:rPr lang="en-GB" sz="1100" b="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0" i="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e.g., taking details of the patient safety incident from the individuals affected, reported patient safety incidents, audits, complaints, compliments, peer discussions or near miss logs</a:t>
            </a:r>
            <a:r>
              <a:rPr lang="en-GB" sz="1100" b="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from available sources to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understand what happened</a:t>
            </a:r>
            <a:endParaRPr lang="en-GB" sz="1100" b="1" u="none" strike="noStrike" dirty="0">
              <a:solidFill>
                <a:srgbClr val="4C5054"/>
              </a:solidFill>
              <a:effectLst/>
              <a:latin typeface="Gill Sans MT Light"/>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Analysing data </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to provide insight and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highlight patient safety incidents that require a systems-based investigation </a:t>
            </a:r>
            <a:endParaRPr lang="en-GB" sz="1100" b="1" u="none" strike="noStrike" dirty="0">
              <a:solidFill>
                <a:srgbClr val="4C5054"/>
              </a:solidFill>
              <a:effectLst/>
              <a:latin typeface="Gill Sans MT Light"/>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Investigating</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patient safety incidents using the appropriate incident-investigation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methodologies and tools </a:t>
            </a:r>
            <a:endParaRPr lang="en-GB" sz="1100" b="1" u="none" strike="noStrike" dirty="0">
              <a:solidFill>
                <a:srgbClr val="4C5054"/>
              </a:solidFill>
              <a:effectLst/>
              <a:latin typeface="Gill Sans MT Light"/>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Undertaking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thematic reviews </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of reported patient safety incidents to identify underlying patient safety issues, rather than purely responding to individual incidents</a:t>
            </a:r>
            <a:endParaRPr lang="en-GB" sz="1100" u="none" strike="noStrike" dirty="0">
              <a:solidFill>
                <a:srgbClr val="4C5054"/>
              </a:solidFill>
              <a:effectLst/>
              <a:latin typeface="Gill Sans MT Light"/>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Identifying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system-based interventions</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or solutions for improvement </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using the appropriate improvement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methodologies and mechanisms</a:t>
            </a:r>
            <a:endParaRPr lang="en-GB" sz="1100" b="1" u="none" strike="noStrike" dirty="0">
              <a:solidFill>
                <a:srgbClr val="4C5054"/>
              </a:solidFill>
              <a:effectLst/>
              <a:latin typeface="Gill Sans MT Light"/>
              <a:ea typeface="Calibri" panose="020F0502020204030204" pitchFamily="34" charset="0"/>
              <a:cs typeface="Times New Roman" panose="02020603050405020304" pitchFamily="18" charset="0"/>
            </a:endParaRPr>
          </a:p>
          <a:p>
            <a:pPr marL="171450" lvl="0" indent="-171450">
              <a:lnSpc>
                <a:spcPct val="115000"/>
              </a:lnSpc>
              <a:buFont typeface="Arial" panose="020B0604020202020204" pitchFamily="34" charset="0"/>
              <a:buChar char="•"/>
            </a:pP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Understanding why the patient safety incidents occurred by </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identifying the learning, contributory factors </a:t>
            </a:r>
            <a:r>
              <a:rPr lang="en-GB" sz="1100" b="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0" i="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e.g.,</a:t>
            </a:r>
            <a:r>
              <a:rPr lang="en-GB" sz="1100" b="1" i="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including tools, technology, tasks, people, organisations, internal and external environment, human factors or complex factors</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risks, themes, trends, patterns, behaviours and frequency, </a:t>
            </a:r>
            <a:r>
              <a:rPr lang="en-GB" sz="1100" b="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and</a:t>
            </a:r>
            <a:r>
              <a:rPr lang="en-GB" sz="1100" b="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document these </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i="1"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even if none are identified</a:t>
            </a:r>
            <a:r>
              <a:rPr lang="en-GB" sz="1100" u="none" strike="noStrike"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u="none" strike="noStrike" dirty="0">
              <a:solidFill>
                <a:srgbClr val="4C5054"/>
              </a:solidFill>
              <a:effectLst/>
              <a:latin typeface="Gill Sans MT Light"/>
              <a:ea typeface="Calibri" panose="020F0502020204030204" pitchFamily="34" charset="0"/>
              <a:cs typeface="Times New Roman" panose="02020603050405020304" pitchFamily="18" charset="0"/>
            </a:endParaRPr>
          </a:p>
          <a:p>
            <a:pPr>
              <a:lnSpc>
                <a:spcPct val="115000"/>
              </a:lnSpc>
              <a:spcAft>
                <a:spcPts val="800"/>
              </a:spcAft>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a:lnSpc>
                <a:spcPct val="115000"/>
              </a:lnSpc>
              <a:spcAft>
                <a:spcPts val="800"/>
              </a:spcAft>
            </a:pPr>
            <a:r>
              <a:rPr lang="en-GB" sz="1100" b="1" dirty="0">
                <a:solidFill>
                  <a:srgbClr val="1C2244"/>
                </a:solidFill>
                <a:effectLst/>
                <a:latin typeface="Poppins" panose="00000500000000000000" pitchFamily="2" charset="0"/>
              </a:rPr>
              <a:t>New key themes</a:t>
            </a:r>
            <a:r>
              <a:rPr lang="en-GB" sz="1100" b="0" dirty="0">
                <a:solidFill>
                  <a:srgbClr val="1C2244"/>
                </a:solidFill>
                <a:effectLst/>
                <a:latin typeface="Poppins" panose="00000500000000000000" pitchFamily="2" charset="0"/>
              </a:rPr>
              <a:t>:</a:t>
            </a:r>
          </a:p>
          <a:p>
            <a:pPr fontAlgn="base"/>
            <a:r>
              <a:rPr lang="en-GB" sz="1100" b="0" dirty="0">
                <a:solidFill>
                  <a:srgbClr val="1C2244"/>
                </a:solidFill>
                <a:effectLst/>
                <a:latin typeface="Poppins" panose="00000500000000000000" pitchFamily="2" charset="0"/>
              </a:rPr>
              <a:t>Investigate in a timely manner, contributing factors, determine an appropriate response or action, gather and analyse data, systems-based, investigate, thematic reviews, system-based interventions, risks, themes, trends, patterns, behaviours, frequency, documentation, enquires, corrective or preventative measures, recommendations, audits, complaints, compliments, peer discussions, near miss logs, environment, technology, people, work systems, socio-technical systems, human factors, complex factors, incident analysis, risk identification, identify root cause, support safety interventions and learning, incident investigation tools, improvement methodologies and mechanisms, </a:t>
            </a:r>
            <a:r>
              <a:rPr lang="en-GB" sz="1100" b="0" dirty="0" err="1">
                <a:solidFill>
                  <a:srgbClr val="1C2244"/>
                </a:solidFill>
                <a:effectLst/>
                <a:latin typeface="Poppins" panose="00000500000000000000" pitchFamily="2" charset="0"/>
              </a:rPr>
              <a:t>SEIPS</a:t>
            </a:r>
            <a:r>
              <a:rPr lang="en-GB" sz="1100" b="0" dirty="0">
                <a:solidFill>
                  <a:srgbClr val="1C2244"/>
                </a:solidFill>
                <a:effectLst/>
                <a:latin typeface="Poppins" panose="00000500000000000000" pitchFamily="2" charset="0"/>
              </a:rPr>
              <a:t>, systems-based learning, involve others and Safety I and II approach.</a:t>
            </a:r>
            <a:endParaRPr lang="en-GB" sz="1100" dirty="0"/>
          </a:p>
        </p:txBody>
      </p:sp>
      <p:sp>
        <p:nvSpPr>
          <p:cNvPr id="4" name="Slide Number Placeholder 3"/>
          <p:cNvSpPr>
            <a:spLocks noGrp="1"/>
          </p:cNvSpPr>
          <p:nvPr>
            <p:ph type="sldNum" sz="quarter" idx="5"/>
          </p:nvPr>
        </p:nvSpPr>
        <p:spPr/>
        <p:txBody>
          <a:bodyPr/>
          <a:lstStyle/>
          <a:p>
            <a:fld id="{E6E12125-5E65-475E-9E63-E510B5A43B18}" type="slidenum">
              <a:rPr lang="en-GB" smtClean="0"/>
              <a:t>33</a:t>
            </a:fld>
            <a:endParaRPr lang="en-GB"/>
          </a:p>
        </p:txBody>
      </p:sp>
    </p:spTree>
    <p:extLst>
      <p:ext uri="{BB962C8B-B14F-4D97-AF65-F5344CB8AC3E}">
        <p14:creationId xmlns:p14="http://schemas.microsoft.com/office/powerpoint/2010/main" val="378849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100" b="1" dirty="0"/>
              <a:t>points for discussion:</a:t>
            </a: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Previously: Standard </a:t>
            </a:r>
            <a:r>
              <a:rPr lang="en-GB" sz="1100" b="1" dirty="0"/>
              <a:t>2: REPORT – Report patient safety incidents to the appropriate local or national reporting programme</a:t>
            </a:r>
          </a:p>
          <a:p>
            <a:pPr>
              <a:lnSpc>
                <a:spcPct val="115000"/>
              </a:lnSpc>
              <a:spcAft>
                <a:spcPts val="800"/>
              </a:spcAft>
            </a:pP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a:lnSpc>
                <a:spcPct val="115000"/>
              </a:lnSpc>
              <a:spcAft>
                <a:spcPts val="800"/>
              </a:spcAft>
            </a:pPr>
            <a:r>
              <a:rPr lang="en-GB" sz="1100" dirty="0">
                <a:solidFill>
                  <a:srgbClr val="4C5054"/>
                </a:solidFill>
                <a:effectLst/>
                <a:latin typeface="Gill Sans MT Light"/>
                <a:ea typeface="Calibri" panose="020F0502020204030204" pitchFamily="34" charset="0"/>
                <a:cs typeface="Times New Roman" panose="02020603050405020304" pitchFamily="18" charset="0"/>
              </a:rPr>
              <a:t>This is about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recording and reporting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in a timely manner using the appropriate mechanisms, and escalating where needed regardless of where the patient safety incident originated, You can do this by:</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Using the appropriate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mechanisms and reporting systems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e.g.,</a:t>
            </a:r>
            <a:r>
              <a:rPr lang="en-GB" sz="1100" b="1"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internal, local and national</a:t>
            </a:r>
            <a:r>
              <a:rPr lang="en-GB" sz="1100" dirty="0">
                <a:solidFill>
                  <a:srgbClr val="4C5054"/>
                </a:solidFill>
                <a:effectLst/>
                <a:latin typeface="Gill Sans MT Light"/>
                <a:ea typeface="Calibri" panose="020F0502020204030204" pitchFamily="34" charset="0"/>
                <a:cs typeface="Arial" panose="020B0604020202020204" pitchFamily="34" charset="0"/>
              </a:rPr>
              <a:t>)</a:t>
            </a:r>
            <a:endParaRPr lang="en-GB" sz="1100" b="1"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Effectively and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securely communicating  information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.g., good practice, culture, service quality, excellence, information given or received, discussions had, advice given, updates or who you involved and having open discussions among teams about patient safety incidents to help generate new ideas</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ensuring that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private and personal data is protected in line with relevant legislation/regulations</a:t>
            </a:r>
            <a:endParaRPr lang="en-GB" sz="1100" b="1"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Communicate information with the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right people</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e.g., </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healthcare professionals, the wider healthcare team, colleagues or people affected by the patient safety incident, their families and/or carers</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and</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organisations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for the purpose of discussion, advice, collaboration, learning and/or to involve them</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a:lnSpc>
                <a:spcPct val="115000"/>
              </a:lnSpc>
              <a:spcAft>
                <a:spcPts val="800"/>
              </a:spcAft>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fontAlgn="base"/>
            <a:r>
              <a:rPr lang="en-GB" sz="1200" b="1" dirty="0">
                <a:solidFill>
                  <a:srgbClr val="1C2244"/>
                </a:solidFill>
                <a:effectLst/>
                <a:latin typeface="Poppins" panose="00000500000000000000" pitchFamily="2" charset="0"/>
              </a:rPr>
              <a:t>New key themes:</a:t>
            </a:r>
          </a:p>
          <a:p>
            <a:pPr fontAlgn="base"/>
            <a:r>
              <a:rPr lang="en-GB" sz="1200" b="0" dirty="0">
                <a:solidFill>
                  <a:srgbClr val="1C2244"/>
                </a:solidFill>
                <a:effectLst/>
                <a:latin typeface="Poppins" panose="00000500000000000000" pitchFamily="2" charset="0"/>
              </a:rPr>
              <a:t>Timely, internal, local and national reporting mechanisms, escalation, facilitate learning, record, report, information, reporting systems, secure, data protection, discussion, advice, collaboration, learning, what to report and record, good practice, culture, service quality, who you involved, generate new ideas, motivation to report and how to deal with errors identified by a different organisation.</a:t>
            </a:r>
            <a:endParaRPr lang="en-GB" sz="1100" dirty="0"/>
          </a:p>
        </p:txBody>
      </p:sp>
      <p:sp>
        <p:nvSpPr>
          <p:cNvPr id="4" name="Slide Number Placeholder 3"/>
          <p:cNvSpPr>
            <a:spLocks noGrp="1"/>
          </p:cNvSpPr>
          <p:nvPr>
            <p:ph type="sldNum" sz="quarter" idx="5"/>
          </p:nvPr>
        </p:nvSpPr>
        <p:spPr/>
        <p:txBody>
          <a:bodyPr/>
          <a:lstStyle/>
          <a:p>
            <a:fld id="{E6E12125-5E65-475E-9E63-E510B5A43B18}" type="slidenum">
              <a:rPr lang="en-GB" smtClean="0"/>
              <a:t>34</a:t>
            </a:fld>
            <a:endParaRPr lang="en-GB"/>
          </a:p>
        </p:txBody>
      </p:sp>
    </p:spTree>
    <p:extLst>
      <p:ext uri="{BB962C8B-B14F-4D97-AF65-F5344CB8AC3E}">
        <p14:creationId xmlns:p14="http://schemas.microsoft.com/office/powerpoint/2010/main" val="1899711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100" b="1" dirty="0"/>
              <a:t>points for discussion:</a:t>
            </a: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Previously: Standard </a:t>
            </a:r>
            <a:r>
              <a:rPr lang="en-GB" sz="1100" b="1" dirty="0"/>
              <a:t>5: ACT – Take action to change practice or improve local or national systems of care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This is about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taking relevant action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in a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timely manner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to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manage risk, strengthen, change or improve the quality of practice or systems of care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in a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sustainable</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way (</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longevity to continue processes and to maintain the environmental needs of the future</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0" baseline="300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and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minimise recurrence</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You can do this by:</a:t>
            </a:r>
          </a:p>
          <a:p>
            <a:pPr marL="171450" indent="-171450">
              <a:lnSpc>
                <a:spcPct val="115000"/>
              </a:lnSpc>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Identifying and actively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managing the contributory factors, system weaknesses and latent hazards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using a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systems-based and risk-management approach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to understand why the patient safety incident occurred</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Assessing, developing</a:t>
            </a:r>
            <a:r>
              <a:rPr lang="en-GB" sz="1100" b="0" baseline="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collaborating with colleagues and teams to identify needs and requirements, and to design, deliver and test new ways of working or interventions</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and</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implementing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the required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immediate corrective and proactive preventative measures</a:t>
            </a:r>
          </a:p>
          <a:p>
            <a:pPr marL="171450" indent="-171450">
              <a:lnSpc>
                <a:spcPct val="115000"/>
              </a:lnSpc>
              <a:spcAft>
                <a:spcPts val="800"/>
              </a:spcAft>
              <a:buFont typeface="Arial" panose="020B0604020202020204" pitchFamily="34" charset="0"/>
              <a:buChar cha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Measuring impact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and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monitoring effectiveness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of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existing processes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and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new interventions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and</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changes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made to practice</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Recognising and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acknowledging good practice and behaviours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when responding to patient safety incidents</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Implementing any learning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from patient safety incidents and relevant actions with relevant individuals</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Providing feedback and support</a:t>
            </a:r>
            <a:r>
              <a:rPr lang="en-GB" sz="1100" b="1" baseline="300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to the person that raised the patient safety incident and to colleagues involved in the patient safety incident (</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e.g., how and where to seek confidential advice and mental health first aid</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a:lnSpc>
                <a:spcPct val="115000"/>
              </a:lnSpc>
              <a:spcAft>
                <a:spcPts val="800"/>
              </a:spcAft>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p>
          <a:p>
            <a:pPr fontAlgn="base"/>
            <a:r>
              <a:rPr lang="en-GB" sz="1200" b="1" dirty="0">
                <a:solidFill>
                  <a:srgbClr val="1C2244"/>
                </a:solidFill>
                <a:effectLst/>
                <a:latin typeface="Poppins" panose="00000500000000000000" pitchFamily="2" charset="0"/>
              </a:rPr>
              <a:t>New key themes</a:t>
            </a:r>
            <a:r>
              <a:rPr lang="en-GB" sz="1200" b="0" dirty="0">
                <a:solidFill>
                  <a:srgbClr val="1C2244"/>
                </a:solidFill>
                <a:effectLst/>
                <a:latin typeface="Poppins" panose="00000500000000000000" pitchFamily="2" charset="0"/>
              </a:rPr>
              <a:t>:</a:t>
            </a:r>
          </a:p>
          <a:p>
            <a:pPr fontAlgn="base"/>
            <a:r>
              <a:rPr lang="en-GB" sz="1200" b="0" dirty="0">
                <a:solidFill>
                  <a:srgbClr val="1C2244"/>
                </a:solidFill>
                <a:effectLst/>
                <a:latin typeface="Poppins" panose="00000500000000000000" pitchFamily="2" charset="0"/>
              </a:rPr>
              <a:t>Timely, manage risk, quality of practice, systems of care, </a:t>
            </a:r>
            <a:r>
              <a:rPr lang="en-GB" sz="1200" b="0" dirty="0" err="1">
                <a:solidFill>
                  <a:srgbClr val="1C2244"/>
                </a:solidFill>
                <a:effectLst/>
                <a:latin typeface="Poppins" panose="00000500000000000000" pitchFamily="2" charset="0"/>
              </a:rPr>
              <a:t>e-Systems</a:t>
            </a:r>
            <a:r>
              <a:rPr lang="en-GB" sz="1200" b="0" dirty="0">
                <a:solidFill>
                  <a:srgbClr val="1C2244"/>
                </a:solidFill>
                <a:effectLst/>
                <a:latin typeface="Poppins" panose="00000500000000000000" pitchFamily="2" charset="0"/>
              </a:rPr>
              <a:t>, sustainability, addressing contributory factors, system weaknesses, latent hazards, systems-based approach, risk-management approach, understand why the incident occurred, develop, reactive, proactive, corrective measures, preventative measures, measure impact, monitor effectiveness, interventions, data collection tools, improvement methodologies, behaviours, implement learning, feedback, acknowledge good practice, support, design, collaborate to identify needs, test, roles and responsibilities, required response, strengthen, improve, system changes, follow up and minimising risk.</a:t>
            </a:r>
            <a:endParaRPr lang="en-GB" sz="1100" dirty="0"/>
          </a:p>
        </p:txBody>
      </p:sp>
      <p:sp>
        <p:nvSpPr>
          <p:cNvPr id="4" name="Slide Number Placeholder 3"/>
          <p:cNvSpPr>
            <a:spLocks noGrp="1"/>
          </p:cNvSpPr>
          <p:nvPr>
            <p:ph type="sldNum" sz="quarter" idx="5"/>
          </p:nvPr>
        </p:nvSpPr>
        <p:spPr/>
        <p:txBody>
          <a:bodyPr/>
          <a:lstStyle/>
          <a:p>
            <a:fld id="{E6E12125-5E65-475E-9E63-E510B5A43B18}" type="slidenum">
              <a:rPr lang="en-GB" smtClean="0"/>
              <a:t>35</a:t>
            </a:fld>
            <a:endParaRPr lang="en-GB"/>
          </a:p>
        </p:txBody>
      </p:sp>
    </p:spTree>
    <p:extLst>
      <p:ext uri="{BB962C8B-B14F-4D97-AF65-F5344CB8AC3E}">
        <p14:creationId xmlns:p14="http://schemas.microsoft.com/office/powerpoint/2010/main" val="3501739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100" b="1" dirty="0"/>
              <a:t>points for discussion:</a:t>
            </a: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Previously: Standard 3: LEARN – Investigate and learn from all incidents, including those that cause harm and those that are ‘no harm’ or ‘near-</a:t>
            </a:r>
            <a:r>
              <a:rPr lang="en-GB" sz="1100" b="1" dirty="0" err="1">
                <a:latin typeface="Arial" panose="020B0604020202020204" pitchFamily="34" charset="0"/>
                <a:cs typeface="Arial" panose="020B0604020202020204" pitchFamily="34" charset="0"/>
              </a:rPr>
              <a:t>miss’</a:t>
            </a:r>
            <a:endParaRPr lang="en-GB" sz="11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Combined with:</a:t>
            </a:r>
          </a:p>
          <a:p>
            <a:r>
              <a:rPr lang="en-GB" sz="1100" b="1" dirty="0">
                <a:latin typeface="Arial" panose="020B0604020202020204" pitchFamily="34" charset="0"/>
                <a:cs typeface="Arial" panose="020B0604020202020204" pitchFamily="34" charset="0"/>
              </a:rPr>
              <a:t>Standard 4: SHARE – Share what you have learnt to make local or national systems of care safer </a:t>
            </a:r>
          </a:p>
          <a:p>
            <a:endParaRPr lang="en-GB" sz="1100" dirty="0">
              <a:latin typeface="Arial" panose="020B0604020202020204" pitchFamily="34" charset="0"/>
              <a:cs typeface="Arial" panose="020B0604020202020204" pitchFamily="34" charset="0"/>
            </a:endParaRPr>
          </a:p>
          <a:p>
            <a:pPr>
              <a:lnSpc>
                <a:spcPct val="115000"/>
              </a:lnSpc>
              <a:spcAft>
                <a:spcPts val="800"/>
              </a:spcAft>
            </a:pPr>
            <a:r>
              <a:rPr lang="en-GB" sz="1100" dirty="0">
                <a:latin typeface="Arial" panose="020B0604020202020204" pitchFamily="34" charset="0"/>
                <a:cs typeface="Arial" panose="020B0604020202020204" pitchFamily="34" charset="0"/>
              </a:rPr>
              <a:t>This is about </a:t>
            </a: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sharing learning </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from </a:t>
            </a: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appropriate patient safety incidents </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with the </a:t>
            </a: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right people, organisations and through the right channels </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to </a:t>
            </a: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promote a learning culture </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and making sure information is </a:t>
            </a: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cascaded</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 You can do this by:</a:t>
            </a:r>
          </a:p>
          <a:p>
            <a:pPr marL="171450" indent="-171450">
              <a:lnSpc>
                <a:spcPct val="115000"/>
              </a:lnSpc>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Creating and </a:t>
            </a: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encouraging a supportive learning culture </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and environment in the workplace </a:t>
            </a:r>
          </a:p>
          <a:p>
            <a:pPr marL="171450" indent="-171450">
              <a:lnSpc>
                <a:spcPct val="115000"/>
              </a:lnSpc>
              <a:spcAft>
                <a:spcPts val="800"/>
              </a:spcAft>
              <a:buFont typeface="Arial" panose="020B0604020202020204" pitchFamily="34" charset="0"/>
              <a:buChar char="•"/>
            </a:pP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Sharing </a:t>
            </a:r>
            <a:r>
              <a:rPr lang="en-GB" sz="11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relevant learning </a:t>
            </a:r>
            <a:r>
              <a:rPr lang="en-GB"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GB" sz="1100" i="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e.g., </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best practice, positive outcomes to interventions, changes to practice, what went well, what could have gone better, types of errors, learning from others, information, advice, feedback, future prevention, risks and benefits of staff time spent reporting and recording</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 </a:t>
            </a:r>
            <a:r>
              <a:rPr lang="en-GB" sz="11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 relevant individuals and organisations</a:t>
            </a:r>
            <a:r>
              <a:rPr lang="en-GB" sz="11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e.g., person who raised the patient safety incident, staff, internal teams, wider healthcare team, MSOs, </a:t>
            </a:r>
            <a:r>
              <a:rPr lang="en-GB" sz="11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CDAOs</a:t>
            </a:r>
            <a:r>
              <a:rPr lang="en-GB" sz="11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patient safety teams, the MHRA, NHS England manufacturers, system vendors, or regulators</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 </a:t>
            </a:r>
            <a:r>
              <a:rPr lang="en-GB" sz="11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using available sharing mechanisms </a:t>
            </a:r>
            <a:r>
              <a:rPr lang="en-GB" sz="11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GB" sz="1100" b="0" i="1" kern="1200" dirty="0">
                <a:solidFill>
                  <a:srgbClr val="4C5054"/>
                </a:solidFill>
                <a:effectLst/>
                <a:latin typeface="Arial" panose="020B0604020202020204" pitchFamily="34" charset="0"/>
                <a:ea typeface="Calibri" panose="020F0502020204030204" pitchFamily="34" charset="0"/>
                <a:cs typeface="Arial" panose="020B0604020202020204" pitchFamily="34" charset="0"/>
              </a:rPr>
              <a:t>e</a:t>
            </a:r>
            <a:r>
              <a:rPr lang="en-GB" sz="1100" i="1" dirty="0">
                <a:solidFill>
                  <a:srgbClr val="4C5054"/>
                </a:solidFill>
                <a:effectLst/>
                <a:latin typeface="Arial" panose="020B0604020202020204" pitchFamily="34" charset="0"/>
                <a:ea typeface="Calibri" panose="020F0502020204030204" pitchFamily="34" charset="0"/>
                <a:cs typeface="Arial" panose="020B0604020202020204" pitchFamily="34" charset="0"/>
              </a:rPr>
              <a:t>.g., incident reporting systems, internal communications, serious adverse event reviews, adverse event bulletins, education and training events, prescribing bulletins, MHRA Yellow Card reporting, local, regional and national networks and practice forums or GPhC notable practice examples</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a:t>
            </a:r>
            <a:endParaRPr lang="en-GB" sz="1100" b="0" dirty="0">
              <a:solidFill>
                <a:srgbClr val="4C5054"/>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nSpc>
                <a:spcPct val="115000"/>
              </a:lnSpc>
              <a:spcAft>
                <a:spcPts val="800"/>
              </a:spcAft>
              <a:buFont typeface="Arial" panose="020B0604020202020204" pitchFamily="34" charset="0"/>
              <a:buChar char="•"/>
            </a:pP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Raising awareness of the benefit and impact </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of recording, reporting, learning, sharing or acting in response to patient safety incidents to embed this as good practice </a:t>
            </a:r>
            <a:endParaRPr lang="en-GB" sz="1100" b="0" dirty="0">
              <a:solidFill>
                <a:srgbClr val="4C5054"/>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l">
              <a:lnSpc>
                <a:spcPct val="115000"/>
              </a:lnSpc>
              <a:spcAft>
                <a:spcPts val="800"/>
              </a:spcAft>
              <a:buFont typeface="Arial" panose="020B0604020202020204" pitchFamily="34" charset="0"/>
              <a:buChar char="•"/>
            </a:pPr>
            <a:r>
              <a:rPr lang="en-GB" sz="1100" b="1" dirty="0">
                <a:solidFill>
                  <a:srgbClr val="4C5054"/>
                </a:solidFill>
                <a:effectLst/>
                <a:latin typeface="Arial" panose="020B0604020202020204" pitchFamily="34" charset="0"/>
                <a:ea typeface="Calibri" panose="020F0502020204030204" pitchFamily="34" charset="0"/>
                <a:cs typeface="Arial" panose="020B0604020202020204" pitchFamily="34" charset="0"/>
              </a:rPr>
              <a:t>Creating regular opportunities to learn together </a:t>
            </a:r>
            <a:r>
              <a:rPr lang="en-GB" sz="1100" b="0" dirty="0">
                <a:solidFill>
                  <a:srgbClr val="4C5054"/>
                </a:solidFill>
                <a:effectLst/>
                <a:latin typeface="Arial" panose="020B0604020202020204" pitchFamily="34" charset="0"/>
                <a:ea typeface="Calibri" panose="020F0502020204030204" pitchFamily="34" charset="0"/>
                <a:cs typeface="Arial" panose="020B0604020202020204" pitchFamily="34" charset="0"/>
              </a:rPr>
              <a:t>by</a:t>
            </a:r>
            <a:r>
              <a:rPr lang="en-GB" sz="1100" dirty="0">
                <a:solidFill>
                  <a:srgbClr val="4C5054"/>
                </a:solidFill>
                <a:effectLst/>
                <a:latin typeface="Arial" panose="020B0604020202020204" pitchFamily="34" charset="0"/>
                <a:ea typeface="Calibri" panose="020F0502020204030204" pitchFamily="34" charset="0"/>
                <a:cs typeface="Arial" panose="020B0604020202020204" pitchFamily="34" charset="0"/>
              </a:rPr>
              <a:t> exploring case studies, examine topical patient safety incidents and considering professional, clinical and legal responsibilities.</a:t>
            </a:r>
          </a:p>
          <a:p>
            <a:endParaRPr lang="en-GB" sz="1100" dirty="0">
              <a:latin typeface="Arial" panose="020B0604020202020204" pitchFamily="34" charset="0"/>
              <a:cs typeface="Arial" panose="020B0604020202020204" pitchFamily="34" charset="0"/>
            </a:endParaRPr>
          </a:p>
          <a:p>
            <a:pPr fontAlgn="base"/>
            <a:r>
              <a:rPr lang="en-GB" sz="1100" b="1" dirty="0">
                <a:solidFill>
                  <a:srgbClr val="1C2244"/>
                </a:solidFill>
                <a:effectLst/>
                <a:latin typeface="Arial" panose="020B0604020202020204" pitchFamily="34" charset="0"/>
                <a:cs typeface="Arial" panose="020B0604020202020204" pitchFamily="34" charset="0"/>
              </a:rPr>
              <a:t>New key themes</a:t>
            </a:r>
            <a:r>
              <a:rPr lang="en-GB" sz="1100" b="0" dirty="0">
                <a:solidFill>
                  <a:srgbClr val="1C2244"/>
                </a:solidFill>
                <a:effectLst/>
                <a:latin typeface="Arial" panose="020B0604020202020204" pitchFamily="34" charset="0"/>
                <a:cs typeface="Arial" panose="020B0604020202020204" pitchFamily="34" charset="0"/>
              </a:rPr>
              <a:t>:</a:t>
            </a:r>
          </a:p>
          <a:p>
            <a:pPr fontAlgn="base"/>
            <a:r>
              <a:rPr lang="en-GB" sz="1100" b="0" dirty="0">
                <a:solidFill>
                  <a:srgbClr val="1C2244"/>
                </a:solidFill>
                <a:effectLst/>
                <a:latin typeface="Arial" panose="020B0604020202020204" pitchFamily="34" charset="0"/>
                <a:cs typeface="Arial" panose="020B0604020202020204" pitchFamily="34" charset="0"/>
              </a:rPr>
              <a:t>Share appropriate learning, who to share with, how to share, why share, learning culture and environment, sharing mechanisms, cascade internally, locally and nationally, benefit and impact of recording, reporting, learning, sharing or acting, learn together, professional, clinical and legal responsibilities, learning from incidents, learning from others, learning to inform improvement, learning from near misses, prevention better, networks, communications, what to share, what went well and what went wrong, inclusive of other professionals and cascade.</a:t>
            </a:r>
            <a:endParaRPr lang="en-GB" sz="1100" b="1" dirty="0">
              <a:solidFill>
                <a:srgbClr val="1C2244"/>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E12125-5E65-475E-9E63-E510B5A43B18}" type="slidenum">
              <a:rPr lang="en-GB" smtClean="0"/>
              <a:t>36</a:t>
            </a:fld>
            <a:endParaRPr lang="en-GB"/>
          </a:p>
        </p:txBody>
      </p:sp>
    </p:spTree>
    <p:extLst>
      <p:ext uri="{BB962C8B-B14F-4D97-AF65-F5344CB8AC3E}">
        <p14:creationId xmlns:p14="http://schemas.microsoft.com/office/powerpoint/2010/main" val="2784053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1500"/>
              </a:spcBef>
              <a:spcAft>
                <a:spcPts val="800"/>
              </a:spcAft>
              <a:buClrTx/>
              <a:buSzTx/>
              <a:buFontTx/>
              <a:buNone/>
              <a:tabLst/>
              <a:defRP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Suggested </a:t>
            </a:r>
            <a:r>
              <a:rPr lang="en-GB" sz="1100" b="1" dirty="0"/>
              <a:t>points for discussion:</a:t>
            </a:r>
            <a:endPar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500"/>
              </a:spcBef>
              <a:spcAft>
                <a:spcPts val="800"/>
              </a:spcAft>
            </a:pPr>
            <a:endPar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500"/>
              </a:spcBef>
              <a:spcAft>
                <a:spcPts val="800"/>
              </a:spcAft>
            </a:pP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This is about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regularly evaluating interventions and changes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made to practice to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assess outcomes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i.e., has it prevented future risks or patient safety incidents?). </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You can do this by:</a:t>
            </a:r>
            <a:endParaRPr lang="en-GB" sz="1100" b="0"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Bef>
                <a:spcPts val="1500"/>
              </a:spcBef>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Following up after an appropriate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timeframe and at appropriate intervals</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(e.g., what went well and what could be improved?)</a:t>
            </a:r>
          </a:p>
          <a:p>
            <a:pPr marL="171450" indent="-171450">
              <a:lnSpc>
                <a:spcPct val="115000"/>
              </a:lnSpc>
              <a:spcBef>
                <a:spcPts val="1500"/>
              </a:spcBef>
              <a:spcAft>
                <a:spcPts val="800"/>
              </a:spcAft>
              <a:buFont typeface="Arial" panose="020B0604020202020204" pitchFamily="34" charset="0"/>
              <a:buChar char="•"/>
            </a:pP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Interpreting available data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to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assess the impact and effectiveness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of </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interventions and changes made </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Bef>
                <a:spcPts val="1500"/>
              </a:spcBef>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Regularly evaluating if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outcomes</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have been met or if new interventions and changes have been identified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that need actioning</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marL="171450" indent="-171450">
              <a:lnSpc>
                <a:spcPct val="115000"/>
              </a:lnSpc>
              <a:spcBef>
                <a:spcPts val="1500"/>
              </a:spcBef>
              <a:spcAft>
                <a:spcPts val="800"/>
              </a:spcAft>
              <a:buFont typeface="Arial" panose="020B0604020202020204" pitchFamily="34" charset="0"/>
              <a:buChar char="•"/>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Assessing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current risk management procedures and systems used</a:t>
            </a:r>
            <a:r>
              <a:rPr lang="en-GB" sz="1100" b="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including IT systems (</a:t>
            </a:r>
            <a:r>
              <a:rPr lang="en-GB" sz="1100" i="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e.g., prescribing and management systems</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100" b="1"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updating</a:t>
            </a: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if needed.</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a:p>
            <a:pPr>
              <a:lnSpc>
                <a:spcPct val="115000"/>
              </a:lnSpc>
              <a:spcAft>
                <a:spcPts val="800"/>
              </a:spcAft>
            </a:pPr>
            <a:r>
              <a:rPr lang="en-GB" sz="1100" dirty="0">
                <a:solidFill>
                  <a:srgbClr val="4C5054"/>
                </a:solidFill>
                <a:effectLst/>
                <a:latin typeface="Arial" panose="020B0604020202020204" pitchFamily="34" charset="0"/>
                <a:ea typeface="Calibri" panose="020F0502020204030204" pitchFamily="34" charset="0"/>
                <a:cs typeface="Times New Roman" panose="02020603050405020304" pitchFamily="18" charset="0"/>
              </a:rPr>
              <a:t> </a:t>
            </a:r>
          </a:p>
          <a:p>
            <a:pPr fontAlgn="base"/>
            <a:r>
              <a:rPr lang="en-GB" sz="1100" b="1" dirty="0">
                <a:solidFill>
                  <a:srgbClr val="1C2244"/>
                </a:solidFill>
                <a:effectLst/>
                <a:latin typeface="Poppins" panose="00000500000000000000" pitchFamily="2" charset="0"/>
              </a:rPr>
              <a:t>New key themes</a:t>
            </a:r>
            <a:r>
              <a:rPr lang="en-GB" sz="1100" b="0" dirty="0">
                <a:solidFill>
                  <a:srgbClr val="1C2244"/>
                </a:solidFill>
                <a:effectLst/>
                <a:latin typeface="Poppins" panose="00000500000000000000" pitchFamily="2" charset="0"/>
              </a:rPr>
              <a:t>:</a:t>
            </a:r>
          </a:p>
          <a:p>
            <a:pPr fontAlgn="base"/>
            <a:r>
              <a:rPr lang="en-GB" sz="1100" b="0" dirty="0">
                <a:solidFill>
                  <a:srgbClr val="1C2244"/>
                </a:solidFill>
                <a:effectLst/>
                <a:latin typeface="Poppins" panose="00000500000000000000" pitchFamily="2" charset="0"/>
              </a:rPr>
              <a:t>Regularly evaluate systems, interventions and changes made, assess outcomes, follow up, appropriate timeframe, appropriate intervals, interpret data, assess impact and effectiveness, risk management approach, have outcomes been met, new interventions identified, assess current systems, IT systems, update, risk management procedures, safety management, what is going well and what could be improved, prescribing and management systems.</a:t>
            </a:r>
            <a:endParaRPr lang="en-GB" sz="1100" dirty="0">
              <a:solidFill>
                <a:srgbClr val="4C5054"/>
              </a:solidFill>
              <a:effectLst/>
              <a:latin typeface="Gill Sans MT Ligh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E12125-5E65-475E-9E63-E510B5A43B18}" type="slidenum">
              <a:rPr lang="en-GB" smtClean="0"/>
              <a:t>37</a:t>
            </a:fld>
            <a:endParaRPr lang="en-GB"/>
          </a:p>
        </p:txBody>
      </p:sp>
    </p:spTree>
    <p:extLst>
      <p:ext uri="{BB962C8B-B14F-4D97-AF65-F5344CB8AC3E}">
        <p14:creationId xmlns:p14="http://schemas.microsoft.com/office/powerpoint/2010/main" val="239323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38</a:t>
            </a:fld>
            <a:endParaRPr lang="en-GB"/>
          </a:p>
        </p:txBody>
      </p:sp>
    </p:spTree>
    <p:extLst>
      <p:ext uri="{BB962C8B-B14F-4D97-AF65-F5344CB8AC3E}">
        <p14:creationId xmlns:p14="http://schemas.microsoft.com/office/powerpoint/2010/main" val="3054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E12125-5E65-475E-9E63-E510B5A43B18}" type="slidenum">
              <a:rPr lang="en-GB" smtClean="0"/>
              <a:t>4</a:t>
            </a:fld>
            <a:endParaRPr lang="en-GB"/>
          </a:p>
        </p:txBody>
      </p:sp>
    </p:spTree>
    <p:extLst>
      <p:ext uri="{BB962C8B-B14F-4D97-AF65-F5344CB8AC3E}">
        <p14:creationId xmlns:p14="http://schemas.microsoft.com/office/powerpoint/2010/main" val="733795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Suggested points for discussion:</a:t>
            </a:r>
          </a:p>
          <a:p>
            <a:pPr marL="0" lvl="0" indent="0">
              <a:buFont typeface="Arial" panose="020B0604020202020204" pitchFamily="34" charset="0"/>
              <a:buNone/>
            </a:pPr>
            <a:r>
              <a:rPr lang="en-GB" sz="1200" b="1" dirty="0"/>
              <a:t>Background</a:t>
            </a:r>
          </a:p>
          <a:p>
            <a:pPr marL="171450" lvl="0" indent="-171450">
              <a:buFont typeface="Arial" panose="020B0604020202020204" pitchFamily="34" charset="0"/>
              <a:buChar char="•"/>
            </a:pPr>
            <a:r>
              <a:rPr lang="en-GB" sz="1200" dirty="0"/>
              <a:t>RPS, Association of Pharmacy Technicians UK (</a:t>
            </a:r>
            <a:r>
              <a:rPr lang="en-GB" sz="1200" dirty="0" err="1"/>
              <a:t>APTUK</a:t>
            </a:r>
            <a:r>
              <a:rPr lang="en-GB" sz="1200" dirty="0"/>
              <a:t>) and Pharmacy Forum of Northern Ireland originally published the ‘UK Professional standards for the reporting, learning, sharing, taking action and review of incidents’ (or error </a:t>
            </a:r>
            <a:r>
              <a:rPr lang="en-GB" sz="1200" dirty="0">
                <a:effectLst/>
                <a:latin typeface="Calibri" panose="020F0502020204030204" pitchFamily="34" charset="0"/>
                <a:ea typeface="Calibri" panose="020F0502020204030204" pitchFamily="34" charset="0"/>
              </a:rPr>
              <a:t>reporting professional standards</a:t>
            </a:r>
            <a:r>
              <a:rPr lang="en-GB" sz="1200" dirty="0"/>
              <a:t>) in 2016. </a:t>
            </a:r>
            <a:endParaRPr lang="en-US" sz="1200"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t>Those professional standards: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Described good practice, quality pharmacy services, or what ‘good’ looks like and systems of care for the reporting, learning, sharing, taking action and review of incidents as part of a patient safety culture to improve rates of incident reporting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Protected people who used pharmacy services and improved patient safety.</a:t>
            </a:r>
            <a:endParaRPr lang="en-US" sz="12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They were published during a period when the profession was advocating for the ‘decriminalisation’ of dispensing errors and were part of the RPS contribution to enable rebalancing and a quality systems approach.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What’s happened?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In April 2024, </a:t>
            </a:r>
            <a:r>
              <a:rPr lang="en-GB" sz="1200" dirty="0">
                <a:effectLst/>
                <a:latin typeface="Calibri" panose="020F0502020204030204" pitchFamily="34" charset="0"/>
                <a:ea typeface="Calibri" panose="020F0502020204030204" pitchFamily="34" charset="0"/>
              </a:rPr>
              <a:t>RPS, </a:t>
            </a:r>
            <a:r>
              <a:rPr lang="en-GB" sz="1200" dirty="0" err="1">
                <a:effectLst/>
                <a:latin typeface="Calibri" panose="020F0502020204030204" pitchFamily="34" charset="0"/>
                <a:ea typeface="Calibri" panose="020F0502020204030204" pitchFamily="34" charset="0"/>
              </a:rPr>
              <a:t>APTUK</a:t>
            </a:r>
            <a:r>
              <a:rPr lang="en-GB" sz="1200" dirty="0">
                <a:effectLst/>
                <a:latin typeface="Calibri" panose="020F0502020204030204" pitchFamily="34" charset="0"/>
                <a:ea typeface="Calibri" panose="020F0502020204030204" pitchFamily="34" charset="0"/>
              </a:rPr>
              <a:t> and Pharmacy Forum Northern Ireland </a:t>
            </a:r>
            <a:r>
              <a:rPr lang="en-GB" sz="1200" dirty="0">
                <a:effectLst/>
                <a:latin typeface="Arial" panose="020B0604020202020204" pitchFamily="34" charset="0"/>
                <a:ea typeface="Calibri" panose="020F0502020204030204" pitchFamily="34" charset="0"/>
                <a:cs typeface="Arial" panose="020B0604020202020204" pitchFamily="34" charset="0"/>
              </a:rPr>
              <a:t>reviewed and updated the 2016 </a:t>
            </a:r>
            <a:r>
              <a:rPr lang="en-GB" sz="1200" dirty="0">
                <a:effectLst/>
                <a:latin typeface="Calibri" panose="020F0502020204030204" pitchFamily="34" charset="0"/>
                <a:ea typeface="Calibri" panose="020F0502020204030204" pitchFamily="34" charset="0"/>
              </a:rPr>
              <a:t>‘UK Professional standards for the reporting, learning, sharing, taking action and review of incidents’ (or error reporting professional standards) </a:t>
            </a:r>
            <a:r>
              <a:rPr lang="en-GB" sz="1200" dirty="0">
                <a:effectLst/>
                <a:latin typeface="Arial" panose="020B0604020202020204" pitchFamily="34" charset="0"/>
                <a:ea typeface="Calibri" panose="020F0502020204030204" pitchFamily="34" charset="0"/>
                <a:cs typeface="Arial" panose="020B0604020202020204" pitchFamily="34" charset="0"/>
              </a:rPr>
              <a:t>in collaboration with a</a:t>
            </a:r>
            <a:r>
              <a:rPr lang="en-GB" sz="1200" dirty="0">
                <a:effectLst/>
                <a:latin typeface="Calibri" panose="020F0502020204030204" pitchFamily="34" charset="0"/>
                <a:ea typeface="Calibri" panose="020F0502020204030204" pitchFamily="34" charset="0"/>
              </a:rPr>
              <a:t>n expert steering group</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rPr>
              <a:t>The standards are now called ‘Patient safety professional standards – Responding to patient safety incidents’ and replace the 2016 version.</a:t>
            </a:r>
            <a:endParaRPr lang="en-GB" dirty="0"/>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450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81A36-53AA-6C96-AC1C-AD89D0168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3AA31-93A3-8170-E184-E92545459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721D2-A69C-27BE-02F0-4D000E4F6B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1C2244"/>
                </a:solidFill>
                <a:effectLst/>
                <a:latin typeface="Poppins"/>
              </a:rPr>
              <a:t>Updated standards</a:t>
            </a:r>
          </a:p>
        </p:txBody>
      </p:sp>
      <p:sp>
        <p:nvSpPr>
          <p:cNvPr id="4" name="Slide Number Placeholder 3">
            <a:extLst>
              <a:ext uri="{FF2B5EF4-FFF2-40B4-BE49-F238E27FC236}">
                <a16:creationId xmlns:a16="http://schemas.microsoft.com/office/drawing/2014/main" id="{2C52CEAD-E912-4F0E-3D73-F7EDE4C1D452}"/>
              </a:ext>
            </a:extLst>
          </p:cNvPr>
          <p:cNvSpPr>
            <a:spLocks noGrp="1"/>
          </p:cNvSpPr>
          <p:nvPr>
            <p:ph type="sldNum" sz="quarter" idx="10"/>
          </p:nvPr>
        </p:nvSpPr>
        <p:spPr/>
        <p:txBody>
          <a:bodyPr/>
          <a:lstStyle/>
          <a:p>
            <a:fld id="{C1BBA20B-2E27-E242-A120-82A9C43E075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548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1" dirty="0"/>
              <a:t>Suggested points for discussion:</a:t>
            </a:r>
          </a:p>
          <a:p>
            <a:pPr algn="l" fontAlgn="base"/>
            <a:r>
              <a:rPr lang="en-GB" sz="1600" b="0" i="0" dirty="0">
                <a:solidFill>
                  <a:srgbClr val="1C2244"/>
                </a:solidFill>
                <a:effectLst/>
                <a:latin typeface="Poppins" panose="00000500000000000000" pitchFamily="2" charset="0"/>
              </a:rPr>
              <a:t>These standards apply equally to anyone delivering pharmacy services, pharmacy professionals working in other healthcare settings and anyone working within the pharmacy including (but not limited to):</a:t>
            </a:r>
          </a:p>
          <a:p>
            <a:pPr algn="l" fontAlgn="base">
              <a:buFont typeface="Arial" panose="020B0604020202020204" pitchFamily="34" charset="0"/>
              <a:buChar char="•"/>
            </a:pPr>
            <a:r>
              <a:rPr lang="en-GB" sz="1600" b="0" i="0" dirty="0">
                <a:solidFill>
                  <a:srgbClr val="1C2244"/>
                </a:solidFill>
                <a:effectLst/>
                <a:latin typeface="Poppins" panose="00000500000000000000" pitchFamily="2" charset="0"/>
              </a:rPr>
              <a:t>Pharmacists (including superintendents and chief pharmacists)</a:t>
            </a:r>
          </a:p>
          <a:p>
            <a:pPr algn="l" fontAlgn="base">
              <a:buFont typeface="Arial" panose="020B0604020202020204" pitchFamily="34" charset="0"/>
              <a:buChar char="•"/>
            </a:pPr>
            <a:r>
              <a:rPr lang="en-GB" sz="1600" b="0" i="0" dirty="0">
                <a:solidFill>
                  <a:srgbClr val="1C2244"/>
                </a:solidFill>
                <a:effectLst/>
                <a:latin typeface="Poppins" panose="00000500000000000000" pitchFamily="2" charset="0"/>
              </a:rPr>
              <a:t>Pharmacist prescribers</a:t>
            </a:r>
          </a:p>
          <a:p>
            <a:pPr algn="l" fontAlgn="base">
              <a:buFont typeface="Arial" panose="020B0604020202020204" pitchFamily="34" charset="0"/>
              <a:buChar char="•"/>
            </a:pPr>
            <a:r>
              <a:rPr lang="en-GB" sz="1600" b="0" i="0" dirty="0">
                <a:solidFill>
                  <a:srgbClr val="1C2244"/>
                </a:solidFill>
                <a:effectLst/>
                <a:latin typeface="Poppins" panose="00000500000000000000" pitchFamily="2" charset="0"/>
              </a:rPr>
              <a:t>Pharmacy technicians</a:t>
            </a:r>
          </a:p>
          <a:p>
            <a:pPr algn="l" fontAlgn="base">
              <a:buFont typeface="Arial" panose="020B0604020202020204" pitchFamily="34" charset="0"/>
              <a:buChar char="•"/>
            </a:pPr>
            <a:r>
              <a:rPr lang="en-GB" sz="1600" b="0" i="0" dirty="0">
                <a:solidFill>
                  <a:srgbClr val="1C2244"/>
                </a:solidFill>
                <a:effectLst/>
                <a:latin typeface="Poppins" panose="00000500000000000000" pitchFamily="2" charset="0"/>
              </a:rPr>
              <a:t>Pharmacy assistant technical officer</a:t>
            </a:r>
          </a:p>
          <a:p>
            <a:pPr algn="l" fontAlgn="base">
              <a:buFont typeface="Arial" panose="020B0604020202020204" pitchFamily="34" charset="0"/>
              <a:buChar char="•"/>
            </a:pPr>
            <a:r>
              <a:rPr lang="en-GB" sz="1600" b="0" i="0" dirty="0">
                <a:solidFill>
                  <a:srgbClr val="1C2244"/>
                </a:solidFill>
                <a:effectLst/>
                <a:latin typeface="Poppins" panose="00000500000000000000" pitchFamily="2" charset="0"/>
              </a:rPr>
              <a:t>All pharmacy trainees and students (foundation pharmacists, technicians and assistants)</a:t>
            </a:r>
          </a:p>
          <a:p>
            <a:pPr algn="l" fontAlgn="base">
              <a:buFont typeface="Arial" panose="020B0604020202020204" pitchFamily="34" charset="0"/>
              <a:buChar char="•"/>
            </a:pPr>
            <a:r>
              <a:rPr lang="en-GB" sz="1600" b="0" i="0" dirty="0">
                <a:solidFill>
                  <a:srgbClr val="1C2244"/>
                </a:solidFill>
                <a:effectLst/>
                <a:latin typeface="Poppins" panose="00000500000000000000" pitchFamily="2" charset="0"/>
              </a:rPr>
              <a:t>Pharmacy managers.</a:t>
            </a:r>
          </a:p>
          <a:p>
            <a:pPr algn="l" fontAlgn="base"/>
            <a:r>
              <a:rPr lang="en-GB" sz="1600" b="0" i="0" dirty="0">
                <a:solidFill>
                  <a:srgbClr val="1C2244"/>
                </a:solidFill>
                <a:effectLst/>
                <a:latin typeface="Poppins" panose="00000500000000000000" pitchFamily="2" charset="0"/>
              </a:rPr>
              <a:t>The standards apply to the above in all sectors across the United Kingdom, regardless of their professional background or setting.</a:t>
            </a:r>
          </a:p>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3324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7462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dirty="0">
              <a:solidFill>
                <a:srgbClr val="1C2244"/>
              </a:solidFill>
              <a:effectLst/>
              <a:latin typeface="Poppins"/>
            </a:endParaRPr>
          </a:p>
        </p:txBody>
      </p:sp>
      <p:sp>
        <p:nvSpPr>
          <p:cNvPr id="4" name="Slide Number Placeholder 3"/>
          <p:cNvSpPr>
            <a:spLocks noGrp="1"/>
          </p:cNvSpPr>
          <p:nvPr>
            <p:ph type="sldNum" sz="quarter" idx="10"/>
          </p:nvPr>
        </p:nvSpPr>
        <p:spPr/>
        <p:txBody>
          <a:bodyPr/>
          <a:lstStyle/>
          <a:p>
            <a:fld id="{C1BBA20B-2E27-E242-A120-82A9C43E075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61759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8.sv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3.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22.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PS Titl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Graphic 7">
            <a:extLst>
              <a:ext uri="{FF2B5EF4-FFF2-40B4-BE49-F238E27FC236}">
                <a16:creationId xmlns:a16="http://schemas.microsoft.com/office/drawing/2014/main" id="{A6FC039B-CF71-4574-B8D1-1A224649566E}"/>
              </a:ext>
            </a:extLst>
          </p:cNvPr>
          <p:cNvPicPr>
            <a:picLocks noChangeAspect="1"/>
          </p:cNvPicPr>
          <p:nvPr userDrawn="1"/>
        </p:nvPicPr>
        <p:blipFill>
          <a:blip r:embed="rId2">
            <a:alphaModFix amt="51000"/>
            <a:extLst>
              <a:ext uri="{96DAC541-7B7A-43D3-8B79-37D633B846F1}">
                <asvg:svgBlip xmlns:asvg="http://schemas.microsoft.com/office/drawing/2016/SVG/main" r:embed="rId3"/>
              </a:ext>
            </a:extLst>
          </a:blip>
          <a:stretch>
            <a:fillRect/>
          </a:stretch>
        </p:blipFill>
        <p:spPr>
          <a:xfrm rot="20212773">
            <a:off x="-5219921" y="-10376916"/>
            <a:ext cx="26822843" cy="26822843"/>
          </a:xfrm>
          <a:prstGeom prst="rect">
            <a:avLst/>
          </a:prstGeom>
        </p:spPr>
      </p:pic>
      <p:sp>
        <p:nvSpPr>
          <p:cNvPr id="17" name="Text Placeholder 16">
            <a:extLst>
              <a:ext uri="{FF2B5EF4-FFF2-40B4-BE49-F238E27FC236}">
                <a16:creationId xmlns:a16="http://schemas.microsoft.com/office/drawing/2014/main" id="{97DADA5F-0744-444A-98FE-9E48FBC2C94C}"/>
              </a:ext>
            </a:extLst>
          </p:cNvPr>
          <p:cNvSpPr>
            <a:spLocks noGrp="1"/>
          </p:cNvSpPr>
          <p:nvPr>
            <p:ph type="body" sz="quarter" idx="10"/>
          </p:nvPr>
        </p:nvSpPr>
        <p:spPr>
          <a:xfrm>
            <a:off x="4000500" y="3982315"/>
            <a:ext cx="4191000" cy="588962"/>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endParaRPr lang="en-US" dirty="0"/>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1114" y="5795607"/>
            <a:ext cx="606998" cy="657581"/>
          </a:xfrm>
          <a:prstGeom prst="rect">
            <a:avLst/>
          </a:prstGeom>
        </p:spPr>
      </p:pic>
      <p:sp>
        <p:nvSpPr>
          <p:cNvPr id="7" name="Title 6">
            <a:extLst>
              <a:ext uri="{FF2B5EF4-FFF2-40B4-BE49-F238E27FC236}">
                <a16:creationId xmlns:a16="http://schemas.microsoft.com/office/drawing/2014/main" id="{8F94054F-6EED-E54F-B7C6-0E94A8B00666}"/>
              </a:ext>
            </a:extLst>
          </p:cNvPr>
          <p:cNvSpPr>
            <a:spLocks noGrp="1"/>
          </p:cNvSpPr>
          <p:nvPr>
            <p:ph type="title"/>
          </p:nvPr>
        </p:nvSpPr>
        <p:spPr>
          <a:xfrm>
            <a:off x="2171976" y="2371725"/>
            <a:ext cx="7556500" cy="1325563"/>
          </a:xfrm>
          <a:prstGeom prst="rect">
            <a:avLst/>
          </a:prstGeom>
          <a:noFill/>
        </p:spPr>
        <p:txBody>
          <a:bodyPr/>
          <a:lstStyle>
            <a:lvl1pPr algn="ctr">
              <a:defRPr sz="4800" b="1">
                <a:solidFill>
                  <a:schemeClr val="bg1"/>
                </a:solidFill>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56333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Graphic 6">
            <a:extLst>
              <a:ext uri="{FF2B5EF4-FFF2-40B4-BE49-F238E27FC236}">
                <a16:creationId xmlns:a16="http://schemas.microsoft.com/office/drawing/2014/main" id="{F9888D59-8F7B-4D81-A45A-23DE5B2AFC87}"/>
              </a:ext>
            </a:extLst>
          </p:cNvPr>
          <p:cNvPicPr>
            <a:picLocks noChangeAspect="1"/>
          </p:cNvPicPr>
          <p:nvPr userDrawn="1"/>
        </p:nvPicPr>
        <p:blipFill>
          <a:blip r:embed="rId2">
            <a:alphaModFix amt="51000"/>
            <a:extLst>
              <a:ext uri="{96DAC541-7B7A-43D3-8B79-37D633B846F1}">
                <asvg:svgBlip xmlns:asvg="http://schemas.microsoft.com/office/drawing/2016/SVG/main" r:embed="rId3"/>
              </a:ext>
            </a:extLst>
          </a:blip>
          <a:stretch>
            <a:fillRect/>
          </a:stretch>
        </p:blipFill>
        <p:spPr>
          <a:xfrm rot="848901">
            <a:off x="-5106767" y="-7496020"/>
            <a:ext cx="22405533" cy="22405533"/>
          </a:xfrm>
          <a:prstGeom prst="rect">
            <a:avLst/>
          </a:prstGeom>
        </p:spPr>
      </p:pic>
      <p:sp>
        <p:nvSpPr>
          <p:cNvPr id="11" name="Title 1">
            <a:extLst>
              <a:ext uri="{FF2B5EF4-FFF2-40B4-BE49-F238E27FC236}">
                <a16:creationId xmlns:a16="http://schemas.microsoft.com/office/drawing/2014/main" id="{554936CB-F58F-2F4E-9CF1-1FB8F812003E}"/>
              </a:ext>
            </a:extLst>
          </p:cNvPr>
          <p:cNvSpPr txBox="1">
            <a:spLocks/>
          </p:cNvSpPr>
          <p:nvPr userDrawn="1"/>
        </p:nvSpPr>
        <p:spPr>
          <a:xfrm>
            <a:off x="2570545" y="2766218"/>
            <a:ext cx="7050911" cy="1325563"/>
          </a:xfrm>
          <a:prstGeom prst="rect">
            <a:avLst/>
          </a:prstGeom>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pPr>
            <a:r>
              <a:rPr lang="en-US" sz="4800" b="1" dirty="0">
                <a:solidFill>
                  <a:srgbClr val="FFFFFF"/>
                </a:solidFill>
                <a:latin typeface="Georgia" panose="02040502050405020303" pitchFamily="18" charset="0"/>
              </a:rPr>
              <a:t>Together,</a:t>
            </a:r>
            <a:br>
              <a:rPr lang="en-US" sz="4800" b="1" dirty="0">
                <a:solidFill>
                  <a:srgbClr val="FFFFFF"/>
                </a:solidFill>
                <a:latin typeface="Georgia" panose="02040502050405020303" pitchFamily="18" charset="0"/>
              </a:rPr>
            </a:br>
            <a:r>
              <a:rPr lang="en-US" sz="4800" b="1" dirty="0">
                <a:solidFill>
                  <a:srgbClr val="FFFFFF"/>
                </a:solidFill>
                <a:latin typeface="Georgia" panose="02040502050405020303" pitchFamily="18" charset="0"/>
              </a:rPr>
              <a:t>we are pharmacy.</a:t>
            </a:r>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1114" y="5795607"/>
            <a:ext cx="606998" cy="657581"/>
          </a:xfrm>
          <a:prstGeom prst="rect">
            <a:avLst/>
          </a:prstGeom>
        </p:spPr>
      </p:pic>
    </p:spTree>
    <p:extLst>
      <p:ext uri="{BB962C8B-B14F-4D97-AF65-F5344CB8AC3E}">
        <p14:creationId xmlns:p14="http://schemas.microsoft.com/office/powerpoint/2010/main" val="202139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PS Title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rgbClr val="3D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 name="Graphic 2">
            <a:extLst>
              <a:ext uri="{FF2B5EF4-FFF2-40B4-BE49-F238E27FC236}">
                <a16:creationId xmlns:a16="http://schemas.microsoft.com/office/drawing/2014/main" id="{F2B83AD8-25DD-5B42-83A1-4122A77E22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71270">
            <a:off x="-5702943" y="-813261"/>
            <a:ext cx="16664235" cy="16664235"/>
          </a:xfrm>
          <a:prstGeom prst="rect">
            <a:avLst/>
          </a:prstGeom>
        </p:spPr>
      </p:pic>
      <p:sp>
        <p:nvSpPr>
          <p:cNvPr id="17" name="Text Placeholder 16">
            <a:extLst>
              <a:ext uri="{FF2B5EF4-FFF2-40B4-BE49-F238E27FC236}">
                <a16:creationId xmlns:a16="http://schemas.microsoft.com/office/drawing/2014/main" id="{97DADA5F-0744-444A-98FE-9E48FBC2C94C}"/>
              </a:ext>
            </a:extLst>
          </p:cNvPr>
          <p:cNvSpPr>
            <a:spLocks noGrp="1"/>
          </p:cNvSpPr>
          <p:nvPr>
            <p:ph type="body" sz="quarter" idx="10"/>
          </p:nvPr>
        </p:nvSpPr>
        <p:spPr>
          <a:xfrm>
            <a:off x="4000500" y="3982315"/>
            <a:ext cx="4191000" cy="588962"/>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endParaRPr lang="en-US" dirty="0"/>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1114" y="5795607"/>
            <a:ext cx="606998" cy="657581"/>
          </a:xfrm>
          <a:prstGeom prst="rect">
            <a:avLst/>
          </a:prstGeom>
        </p:spPr>
      </p:pic>
      <p:sp>
        <p:nvSpPr>
          <p:cNvPr id="7" name="Title 6">
            <a:extLst>
              <a:ext uri="{FF2B5EF4-FFF2-40B4-BE49-F238E27FC236}">
                <a16:creationId xmlns:a16="http://schemas.microsoft.com/office/drawing/2014/main" id="{8F94054F-6EED-E54F-B7C6-0E94A8B00666}"/>
              </a:ext>
            </a:extLst>
          </p:cNvPr>
          <p:cNvSpPr>
            <a:spLocks noGrp="1"/>
          </p:cNvSpPr>
          <p:nvPr>
            <p:ph type="title"/>
          </p:nvPr>
        </p:nvSpPr>
        <p:spPr>
          <a:xfrm>
            <a:off x="2171976" y="2371725"/>
            <a:ext cx="7556500" cy="1325563"/>
          </a:xfrm>
          <a:prstGeom prst="rect">
            <a:avLst/>
          </a:prstGeom>
          <a:noFill/>
        </p:spPr>
        <p:txBody>
          <a:bodyPr/>
          <a:lstStyle>
            <a:lvl1pPr algn="ctr">
              <a:defRPr sz="4800" b="1">
                <a:solidFill>
                  <a:schemeClr val="bg1"/>
                </a:solidFill>
                <a:latin typeface="Georgia" panose="02040502050405020303" pitchFamily="18" charset="0"/>
              </a:defRPr>
            </a:lvl1pPr>
          </a:lstStyle>
          <a:p>
            <a:r>
              <a:rPr lang="en-US" dirty="0"/>
              <a:t>Click to edit Master title style</a:t>
            </a:r>
          </a:p>
        </p:txBody>
      </p:sp>
      <p:pic>
        <p:nvPicPr>
          <p:cNvPr id="8" name="Graphic 7">
            <a:extLst>
              <a:ext uri="{FF2B5EF4-FFF2-40B4-BE49-F238E27FC236}">
                <a16:creationId xmlns:a16="http://schemas.microsoft.com/office/drawing/2014/main" id="{7420873E-AAA7-4BBE-99E6-E1840952B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253577">
            <a:off x="398369" y="-2464367"/>
            <a:ext cx="21338049" cy="21338049"/>
          </a:xfrm>
          <a:prstGeom prst="rect">
            <a:avLst/>
          </a:prstGeom>
        </p:spPr>
      </p:pic>
    </p:spTree>
    <p:extLst>
      <p:ext uri="{BB962C8B-B14F-4D97-AF65-F5344CB8AC3E}">
        <p14:creationId xmlns:p14="http://schemas.microsoft.com/office/powerpoint/2010/main" val="4082586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PS Divider Page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A9BF9F-34A6-C54C-9E2D-8674003D7050}"/>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a:extLst>
              <a:ext uri="{FF2B5EF4-FFF2-40B4-BE49-F238E27FC236}">
                <a16:creationId xmlns:a16="http://schemas.microsoft.com/office/drawing/2014/main" id="{7B6C6B28-84DD-E24A-AB8E-10AB1E125810}"/>
              </a:ext>
            </a:extLst>
          </p:cNvPr>
          <p:cNvSpPr/>
          <p:nvPr userDrawn="1"/>
        </p:nvSpPr>
        <p:spPr>
          <a:xfrm>
            <a:off x="0" y="0"/>
            <a:ext cx="874713" cy="6858000"/>
          </a:xfrm>
          <a:prstGeom prst="rect">
            <a:avLst/>
          </a:prstGeom>
          <a:solidFill>
            <a:srgbClr val="F5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v</a:t>
            </a:r>
          </a:p>
        </p:txBody>
      </p:sp>
      <p:sp>
        <p:nvSpPr>
          <p:cNvPr id="6" name="TextBox 5">
            <a:extLst>
              <a:ext uri="{FF2B5EF4-FFF2-40B4-BE49-F238E27FC236}">
                <a16:creationId xmlns:a16="http://schemas.microsoft.com/office/drawing/2014/main" id="{24F4CFC4-EDD8-E64D-A039-EC0EDECDA15F}"/>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rgbClr val="1C2045"/>
                </a:solidFill>
                <a:latin typeface="Arial" panose="020B0604020202020204" pitchFamily="34" charset="0"/>
                <a:cs typeface="Arial" panose="020B0604020202020204" pitchFamily="34" charset="0"/>
              </a:rPr>
              <a:pPr algn="ctr"/>
              <a:t>‹#›</a:t>
            </a:fld>
            <a:endParaRPr lang="en-US" sz="1400" dirty="0">
              <a:solidFill>
                <a:srgbClr val="1C2045"/>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5ED9A495-CF78-514F-AE1C-5DF65AC4A2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0187" y="368300"/>
            <a:ext cx="331200" cy="1218240"/>
          </a:xfrm>
          <a:prstGeom prst="rect">
            <a:avLst/>
          </a:prstGeom>
        </p:spPr>
      </p:pic>
      <p:sp>
        <p:nvSpPr>
          <p:cNvPr id="10" name="Title 9">
            <a:extLst>
              <a:ext uri="{FF2B5EF4-FFF2-40B4-BE49-F238E27FC236}">
                <a16:creationId xmlns:a16="http://schemas.microsoft.com/office/drawing/2014/main" id="{645F825B-ED58-8740-91D2-9FD35ECEEE2F}"/>
              </a:ext>
            </a:extLst>
          </p:cNvPr>
          <p:cNvSpPr>
            <a:spLocks noGrp="1"/>
          </p:cNvSpPr>
          <p:nvPr>
            <p:ph type="title"/>
          </p:nvPr>
        </p:nvSpPr>
        <p:spPr>
          <a:xfrm>
            <a:off x="1524000" y="365125"/>
            <a:ext cx="5040313" cy="5980811"/>
          </a:xfrm>
          <a:prstGeom prst="rect">
            <a:avLst/>
          </a:prstGeom>
        </p:spPr>
        <p:txBody>
          <a:bodyPr/>
          <a:lstStyle>
            <a:lvl1pPr>
              <a:defRPr sz="5400" b="1">
                <a:latin typeface="Georgia" panose="02040502050405020303" pitchFamily="18" charset="0"/>
              </a:defRPr>
            </a:lvl1pPr>
          </a:lstStyle>
          <a:p>
            <a:r>
              <a:rPr lang="en-US" dirty="0"/>
              <a:t>Click to edit Master title style</a:t>
            </a:r>
          </a:p>
        </p:txBody>
      </p:sp>
      <p:pic>
        <p:nvPicPr>
          <p:cNvPr id="8" name="Graphic 7">
            <a:extLst>
              <a:ext uri="{FF2B5EF4-FFF2-40B4-BE49-F238E27FC236}">
                <a16:creationId xmlns:a16="http://schemas.microsoft.com/office/drawing/2014/main" id="{48F91035-8C78-4FC5-B4D9-FC3844E44B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638582">
            <a:off x="-2675319" y="-3744962"/>
            <a:ext cx="18479265" cy="18479265"/>
          </a:xfrm>
          <a:prstGeom prst="rect">
            <a:avLst/>
          </a:prstGeom>
        </p:spPr>
      </p:pic>
    </p:spTree>
    <p:extLst>
      <p:ext uri="{BB962C8B-B14F-4D97-AF65-F5344CB8AC3E}">
        <p14:creationId xmlns:p14="http://schemas.microsoft.com/office/powerpoint/2010/main" val="357648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837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362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Two Images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68DFEE63-202F-C842-9781-EE221CE06F7A}"/>
              </a:ext>
            </a:extLst>
          </p:cNvPr>
          <p:cNvSpPr>
            <a:spLocks noGrp="1"/>
          </p:cNvSpPr>
          <p:nvPr>
            <p:ph type="pic" sz="quarter" idx="11"/>
          </p:nvPr>
        </p:nvSpPr>
        <p:spPr>
          <a:xfrm>
            <a:off x="6743700" y="960438"/>
            <a:ext cx="5051425" cy="264795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A9CC474D-2AD6-8B41-B978-A6622A63C0FD}"/>
              </a:ext>
            </a:extLst>
          </p:cNvPr>
          <p:cNvSpPr>
            <a:spLocks noGrp="1"/>
          </p:cNvSpPr>
          <p:nvPr>
            <p:ph type="pic" sz="quarter" idx="12"/>
          </p:nvPr>
        </p:nvSpPr>
        <p:spPr>
          <a:xfrm>
            <a:off x="6743700" y="3795713"/>
            <a:ext cx="5051425" cy="2657475"/>
          </a:xfrm>
          <a:prstGeom prst="rect">
            <a:avLst/>
          </a:prstGeom>
        </p:spPr>
        <p:txBody>
          <a:bodyPr/>
          <a:lstStyle/>
          <a:p>
            <a:endParaRPr lang="en-US"/>
          </a:p>
        </p:txBody>
      </p:sp>
    </p:spTree>
    <p:extLst>
      <p:ext uri="{BB962C8B-B14F-4D97-AF65-F5344CB8AC3E}">
        <p14:creationId xmlns:p14="http://schemas.microsoft.com/office/powerpoint/2010/main" val="38418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our Images - Teal">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4FA76B6-1A82-C04E-94EE-B992A37CB368}"/>
              </a:ext>
            </a:extLst>
          </p:cNvPr>
          <p:cNvSpPr>
            <a:spLocks noGrp="1"/>
          </p:cNvSpPr>
          <p:nvPr>
            <p:ph type="pic" sz="quarter" idx="11"/>
          </p:nvPr>
        </p:nvSpPr>
        <p:spPr>
          <a:xfrm>
            <a:off x="6743700" y="960438"/>
            <a:ext cx="5051425" cy="2647950"/>
          </a:xfrm>
          <a:prstGeom prst="rect">
            <a:avLst/>
          </a:prstGeom>
        </p:spPr>
        <p:txBody>
          <a:bodyPr/>
          <a:lstStyle/>
          <a:p>
            <a:endParaRPr lang="en-US"/>
          </a:p>
        </p:txBody>
      </p:sp>
      <p:sp>
        <p:nvSpPr>
          <p:cNvPr id="4" name="Picture Placeholder 9">
            <a:extLst>
              <a:ext uri="{FF2B5EF4-FFF2-40B4-BE49-F238E27FC236}">
                <a16:creationId xmlns:a16="http://schemas.microsoft.com/office/drawing/2014/main" id="{36E2E6D7-FADC-7B42-93BB-93DE8F1A59F7}"/>
              </a:ext>
            </a:extLst>
          </p:cNvPr>
          <p:cNvSpPr>
            <a:spLocks noGrp="1"/>
          </p:cNvSpPr>
          <p:nvPr>
            <p:ph type="pic" sz="quarter" idx="12"/>
          </p:nvPr>
        </p:nvSpPr>
        <p:spPr>
          <a:xfrm>
            <a:off x="6743700" y="3795713"/>
            <a:ext cx="5051425" cy="2657475"/>
          </a:xfrm>
          <a:prstGeom prst="rect">
            <a:avLst/>
          </a:prstGeom>
        </p:spPr>
        <p:txBody>
          <a:bodyPr/>
          <a:lstStyle/>
          <a:p>
            <a:endParaRPr lang="en-US"/>
          </a:p>
        </p:txBody>
      </p:sp>
      <p:sp>
        <p:nvSpPr>
          <p:cNvPr id="5" name="Title 1">
            <a:extLst>
              <a:ext uri="{FF2B5EF4-FFF2-40B4-BE49-F238E27FC236}">
                <a16:creationId xmlns:a16="http://schemas.microsoft.com/office/drawing/2014/main" id="{B072F84B-4387-B44C-9B66-819E2208D96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6" name="Picture Placeholder 7">
            <a:extLst>
              <a:ext uri="{FF2B5EF4-FFF2-40B4-BE49-F238E27FC236}">
                <a16:creationId xmlns:a16="http://schemas.microsoft.com/office/drawing/2014/main" id="{3335236C-FE91-CE4B-9CB6-6D2C537BE8D1}"/>
              </a:ext>
            </a:extLst>
          </p:cNvPr>
          <p:cNvSpPr>
            <a:spLocks noGrp="1"/>
          </p:cNvSpPr>
          <p:nvPr>
            <p:ph type="pic" sz="quarter" idx="13"/>
          </p:nvPr>
        </p:nvSpPr>
        <p:spPr>
          <a:xfrm>
            <a:off x="1511943" y="960438"/>
            <a:ext cx="5051425" cy="2647950"/>
          </a:xfrm>
          <a:prstGeom prst="rect">
            <a:avLst/>
          </a:prstGeom>
        </p:spPr>
        <p:txBody>
          <a:bodyPr/>
          <a:lstStyle/>
          <a:p>
            <a:endParaRPr lang="en-US"/>
          </a:p>
        </p:txBody>
      </p:sp>
      <p:sp>
        <p:nvSpPr>
          <p:cNvPr id="7" name="Picture Placeholder 9">
            <a:extLst>
              <a:ext uri="{FF2B5EF4-FFF2-40B4-BE49-F238E27FC236}">
                <a16:creationId xmlns:a16="http://schemas.microsoft.com/office/drawing/2014/main" id="{7A590693-F320-A142-89E5-CD39A49E40E5}"/>
              </a:ext>
            </a:extLst>
          </p:cNvPr>
          <p:cNvSpPr>
            <a:spLocks noGrp="1"/>
          </p:cNvSpPr>
          <p:nvPr>
            <p:ph type="pic" sz="quarter" idx="14"/>
          </p:nvPr>
        </p:nvSpPr>
        <p:spPr>
          <a:xfrm>
            <a:off x="1511943" y="3795713"/>
            <a:ext cx="5051425" cy="2657475"/>
          </a:xfrm>
          <a:prstGeom prst="rect">
            <a:avLst/>
          </a:prstGeom>
        </p:spPr>
        <p:txBody>
          <a:bodyPr/>
          <a:lstStyle/>
          <a:p>
            <a:endParaRPr lang="en-US"/>
          </a:p>
        </p:txBody>
      </p:sp>
    </p:spTree>
    <p:extLst>
      <p:ext uri="{BB962C8B-B14F-4D97-AF65-F5344CB8AC3E}">
        <p14:creationId xmlns:p14="http://schemas.microsoft.com/office/powerpoint/2010/main" val="63604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ull Image - Tea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511943" y="960438"/>
            <a:ext cx="10283182" cy="5492750"/>
          </a:xfrm>
          <a:prstGeom prst="rect">
            <a:avLst/>
          </a:prstGeom>
        </p:spPr>
        <p:txBody>
          <a:bodyPr/>
          <a:lstStyle/>
          <a:p>
            <a:endParaRPr lang="en-US"/>
          </a:p>
        </p:txBody>
      </p:sp>
    </p:spTree>
    <p:extLst>
      <p:ext uri="{BB962C8B-B14F-4D97-AF65-F5344CB8AC3E}">
        <p14:creationId xmlns:p14="http://schemas.microsoft.com/office/powerpoint/2010/main" val="3894506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ize Image - Teal">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868100" y="0"/>
            <a:ext cx="11323899" cy="6858000"/>
          </a:xfrm>
          <a:prstGeom prst="rect">
            <a:avLst/>
          </a:prstGeom>
        </p:spPr>
        <p:txBody>
          <a:bodyPr/>
          <a:lstStyle/>
          <a:p>
            <a:endParaRPr lang="en-US"/>
          </a:p>
        </p:txBody>
      </p:sp>
    </p:spTree>
    <p:extLst>
      <p:ext uri="{BB962C8B-B14F-4D97-AF65-F5344CB8AC3E}">
        <p14:creationId xmlns:p14="http://schemas.microsoft.com/office/powerpoint/2010/main" val="1829167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rgbClr val="3D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Graphic 6">
            <a:extLst>
              <a:ext uri="{FF2B5EF4-FFF2-40B4-BE49-F238E27FC236}">
                <a16:creationId xmlns:a16="http://schemas.microsoft.com/office/drawing/2014/main" id="{A621043A-10E6-459E-9C1A-EE99973374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961894">
            <a:off x="-3602499" y="-6356925"/>
            <a:ext cx="14274349" cy="14274349"/>
          </a:xfrm>
          <a:prstGeom prst="rect">
            <a:avLst/>
          </a:prstGeom>
        </p:spPr>
      </p:pic>
      <p:pic>
        <p:nvPicPr>
          <p:cNvPr id="8" name="Graphic 7">
            <a:extLst>
              <a:ext uri="{FF2B5EF4-FFF2-40B4-BE49-F238E27FC236}">
                <a16:creationId xmlns:a16="http://schemas.microsoft.com/office/drawing/2014/main" id="{8D4A8111-5C55-46D4-9208-9D943F88EE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70609">
            <a:off x="-1459038" y="-1598594"/>
            <a:ext cx="19360329" cy="19360329"/>
          </a:xfrm>
          <a:prstGeom prst="rect">
            <a:avLst/>
          </a:prstGeom>
        </p:spPr>
      </p:pic>
      <p:sp>
        <p:nvSpPr>
          <p:cNvPr id="11" name="Title 1">
            <a:extLst>
              <a:ext uri="{FF2B5EF4-FFF2-40B4-BE49-F238E27FC236}">
                <a16:creationId xmlns:a16="http://schemas.microsoft.com/office/drawing/2014/main" id="{554936CB-F58F-2F4E-9CF1-1FB8F812003E}"/>
              </a:ext>
            </a:extLst>
          </p:cNvPr>
          <p:cNvSpPr txBox="1">
            <a:spLocks/>
          </p:cNvSpPr>
          <p:nvPr userDrawn="1"/>
        </p:nvSpPr>
        <p:spPr>
          <a:xfrm>
            <a:off x="2570545" y="2766218"/>
            <a:ext cx="7050911" cy="1325563"/>
          </a:xfrm>
          <a:prstGeom prst="rect">
            <a:avLst/>
          </a:prstGeom>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pPr>
            <a:r>
              <a:rPr lang="en-US" sz="4800" b="1" dirty="0">
                <a:solidFill>
                  <a:srgbClr val="FFFFFF"/>
                </a:solidFill>
                <a:latin typeface="Georgia" panose="02040502050405020303" pitchFamily="18" charset="0"/>
              </a:rPr>
              <a:t>Together,</a:t>
            </a:r>
            <a:br>
              <a:rPr lang="en-US" sz="4800" b="1" dirty="0">
                <a:solidFill>
                  <a:srgbClr val="FFFFFF"/>
                </a:solidFill>
                <a:latin typeface="Georgia" panose="02040502050405020303" pitchFamily="18" charset="0"/>
              </a:rPr>
            </a:br>
            <a:r>
              <a:rPr lang="en-US" sz="4800" b="1" dirty="0">
                <a:solidFill>
                  <a:srgbClr val="FFFFFF"/>
                </a:solidFill>
                <a:latin typeface="Georgia" panose="02040502050405020303" pitchFamily="18" charset="0"/>
              </a:rPr>
              <a:t>we are pharmacy.</a:t>
            </a:r>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1114" y="5795607"/>
            <a:ext cx="606998" cy="657581"/>
          </a:xfrm>
          <a:prstGeom prst="rect">
            <a:avLst/>
          </a:prstGeom>
        </p:spPr>
      </p:pic>
    </p:spTree>
    <p:extLst>
      <p:ext uri="{BB962C8B-B14F-4D97-AF65-F5344CB8AC3E}">
        <p14:creationId xmlns:p14="http://schemas.microsoft.com/office/powerpoint/2010/main" val="380957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PS Divider Pag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A9BF9F-34A6-C54C-9E2D-8674003D705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Graphic 8">
            <a:extLst>
              <a:ext uri="{FF2B5EF4-FFF2-40B4-BE49-F238E27FC236}">
                <a16:creationId xmlns:a16="http://schemas.microsoft.com/office/drawing/2014/main" id="{F56074C1-B355-714F-8386-78612BA56FF7}"/>
              </a:ext>
            </a:extLst>
          </p:cNvPr>
          <p:cNvPicPr>
            <a:picLocks noChangeAspect="1"/>
          </p:cNvPicPr>
          <p:nvPr userDrawn="1"/>
        </p:nvPicPr>
        <p:blipFill>
          <a:blip r:embed="rId2">
            <a:alphaModFix amt="51000"/>
            <a:extLst>
              <a:ext uri="{96DAC541-7B7A-43D3-8B79-37D633B846F1}">
                <asvg:svgBlip xmlns:asvg="http://schemas.microsoft.com/office/drawing/2016/SVG/main" r:embed="rId3"/>
              </a:ext>
            </a:extLst>
          </a:blip>
          <a:stretch>
            <a:fillRect/>
          </a:stretch>
        </p:blipFill>
        <p:spPr>
          <a:xfrm rot="164789">
            <a:off x="-2792535" y="-9185682"/>
            <a:ext cx="23237763" cy="23237763"/>
          </a:xfrm>
          <a:prstGeom prst="rect">
            <a:avLst/>
          </a:prstGeom>
        </p:spPr>
      </p:pic>
      <p:sp>
        <p:nvSpPr>
          <p:cNvPr id="5" name="Rectangle 4">
            <a:extLst>
              <a:ext uri="{FF2B5EF4-FFF2-40B4-BE49-F238E27FC236}">
                <a16:creationId xmlns:a16="http://schemas.microsoft.com/office/drawing/2014/main" id="{7B6C6B28-84DD-E24A-AB8E-10AB1E125810}"/>
              </a:ext>
            </a:extLst>
          </p:cNvPr>
          <p:cNvSpPr/>
          <p:nvPr userDrawn="1"/>
        </p:nvSpPr>
        <p:spPr>
          <a:xfrm>
            <a:off x="0" y="0"/>
            <a:ext cx="874713" cy="6858000"/>
          </a:xfrm>
          <a:prstGeom prst="rect">
            <a:avLst/>
          </a:prstGeom>
          <a:solidFill>
            <a:srgbClr val="F5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Box 5">
            <a:extLst>
              <a:ext uri="{FF2B5EF4-FFF2-40B4-BE49-F238E27FC236}">
                <a16:creationId xmlns:a16="http://schemas.microsoft.com/office/drawing/2014/main" id="{24F4CFC4-EDD8-E64D-A039-EC0EDECDA15F}"/>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rgbClr val="1C2045"/>
                </a:solidFill>
                <a:latin typeface="Arial" panose="020B0604020202020204" pitchFamily="34" charset="0"/>
                <a:cs typeface="Arial" panose="020B0604020202020204" pitchFamily="34" charset="0"/>
              </a:rPr>
              <a:pPr algn="ctr"/>
              <a:t>‹#›</a:t>
            </a:fld>
            <a:endParaRPr lang="en-US" sz="1400" dirty="0">
              <a:solidFill>
                <a:srgbClr val="1C2045"/>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5ED9A495-CF78-514F-AE1C-5DF65AC4A2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0187" y="368300"/>
            <a:ext cx="331200" cy="1218240"/>
          </a:xfrm>
          <a:prstGeom prst="rect">
            <a:avLst/>
          </a:prstGeom>
        </p:spPr>
      </p:pic>
      <p:sp>
        <p:nvSpPr>
          <p:cNvPr id="8" name="Title 9">
            <a:extLst>
              <a:ext uri="{FF2B5EF4-FFF2-40B4-BE49-F238E27FC236}">
                <a16:creationId xmlns:a16="http://schemas.microsoft.com/office/drawing/2014/main" id="{815DE7CA-6A53-FC49-B918-43372352D777}"/>
              </a:ext>
            </a:extLst>
          </p:cNvPr>
          <p:cNvSpPr>
            <a:spLocks noGrp="1"/>
          </p:cNvSpPr>
          <p:nvPr>
            <p:ph type="title"/>
          </p:nvPr>
        </p:nvSpPr>
        <p:spPr>
          <a:xfrm>
            <a:off x="1524000" y="365125"/>
            <a:ext cx="5040313" cy="5980811"/>
          </a:xfrm>
          <a:prstGeom prst="rect">
            <a:avLst/>
          </a:prstGeom>
        </p:spPr>
        <p:txBody>
          <a:bodyPr/>
          <a:lstStyle>
            <a:lvl1pPr>
              <a:defRPr sz="5400" b="1">
                <a:solidFill>
                  <a:srgbClr val="66305C"/>
                </a:solidFill>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553968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PS Title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Graphic 7">
            <a:extLst>
              <a:ext uri="{FF2B5EF4-FFF2-40B4-BE49-F238E27FC236}">
                <a16:creationId xmlns:a16="http://schemas.microsoft.com/office/drawing/2014/main" id="{7420873E-AAA7-4BBE-99E6-E1840952BD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0253577">
            <a:off x="-4603667" y="-5705676"/>
            <a:ext cx="29247380" cy="29247380"/>
          </a:xfrm>
          <a:prstGeom prst="rect">
            <a:avLst/>
          </a:prstGeom>
        </p:spPr>
      </p:pic>
      <p:sp>
        <p:nvSpPr>
          <p:cNvPr id="17" name="Text Placeholder 16">
            <a:extLst>
              <a:ext uri="{FF2B5EF4-FFF2-40B4-BE49-F238E27FC236}">
                <a16:creationId xmlns:a16="http://schemas.microsoft.com/office/drawing/2014/main" id="{97DADA5F-0744-444A-98FE-9E48FBC2C94C}"/>
              </a:ext>
            </a:extLst>
          </p:cNvPr>
          <p:cNvSpPr>
            <a:spLocks noGrp="1"/>
          </p:cNvSpPr>
          <p:nvPr>
            <p:ph type="body" sz="quarter" idx="10"/>
          </p:nvPr>
        </p:nvSpPr>
        <p:spPr>
          <a:xfrm>
            <a:off x="4000500" y="3982315"/>
            <a:ext cx="4191000" cy="588962"/>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endParaRPr lang="en-US" dirty="0"/>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1114" y="5795607"/>
            <a:ext cx="606998" cy="657581"/>
          </a:xfrm>
          <a:prstGeom prst="rect">
            <a:avLst/>
          </a:prstGeom>
        </p:spPr>
      </p:pic>
      <p:sp>
        <p:nvSpPr>
          <p:cNvPr id="7" name="Title 6">
            <a:extLst>
              <a:ext uri="{FF2B5EF4-FFF2-40B4-BE49-F238E27FC236}">
                <a16:creationId xmlns:a16="http://schemas.microsoft.com/office/drawing/2014/main" id="{8F94054F-6EED-E54F-B7C6-0E94A8B00666}"/>
              </a:ext>
            </a:extLst>
          </p:cNvPr>
          <p:cNvSpPr>
            <a:spLocks noGrp="1"/>
          </p:cNvSpPr>
          <p:nvPr>
            <p:ph type="title"/>
          </p:nvPr>
        </p:nvSpPr>
        <p:spPr>
          <a:xfrm>
            <a:off x="2171976" y="2371725"/>
            <a:ext cx="7556500" cy="1325563"/>
          </a:xfrm>
          <a:prstGeom prst="rect">
            <a:avLst/>
          </a:prstGeom>
          <a:noFill/>
        </p:spPr>
        <p:txBody>
          <a:bodyPr/>
          <a:lstStyle>
            <a:lvl1pPr algn="ctr">
              <a:defRPr sz="4800" b="1">
                <a:solidFill>
                  <a:schemeClr val="bg1"/>
                </a:solidFill>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600297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PS Divider Page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A9BF9F-34A6-C54C-9E2D-8674003D7050}"/>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a:extLst>
              <a:ext uri="{FF2B5EF4-FFF2-40B4-BE49-F238E27FC236}">
                <a16:creationId xmlns:a16="http://schemas.microsoft.com/office/drawing/2014/main" id="{7B6C6B28-84DD-E24A-AB8E-10AB1E125810}"/>
              </a:ext>
            </a:extLst>
          </p:cNvPr>
          <p:cNvSpPr/>
          <p:nvPr userDrawn="1"/>
        </p:nvSpPr>
        <p:spPr>
          <a:xfrm>
            <a:off x="0" y="0"/>
            <a:ext cx="874713" cy="6858000"/>
          </a:xfrm>
          <a:prstGeom prst="rect">
            <a:avLst/>
          </a:prstGeom>
          <a:solidFill>
            <a:srgbClr val="F5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v</a:t>
            </a:r>
          </a:p>
        </p:txBody>
      </p:sp>
      <p:sp>
        <p:nvSpPr>
          <p:cNvPr id="6" name="TextBox 5">
            <a:extLst>
              <a:ext uri="{FF2B5EF4-FFF2-40B4-BE49-F238E27FC236}">
                <a16:creationId xmlns:a16="http://schemas.microsoft.com/office/drawing/2014/main" id="{24F4CFC4-EDD8-E64D-A039-EC0EDECDA15F}"/>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rgbClr val="1C2045"/>
                </a:solidFill>
                <a:latin typeface="Arial" panose="020B0604020202020204" pitchFamily="34" charset="0"/>
                <a:cs typeface="Arial" panose="020B0604020202020204" pitchFamily="34" charset="0"/>
              </a:rPr>
              <a:pPr algn="ctr"/>
              <a:t>‹#›</a:t>
            </a:fld>
            <a:endParaRPr lang="en-US" sz="1400" dirty="0">
              <a:solidFill>
                <a:srgbClr val="1C2045"/>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5ED9A495-CF78-514F-AE1C-5DF65AC4A2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0187" y="368300"/>
            <a:ext cx="331200" cy="1218240"/>
          </a:xfrm>
          <a:prstGeom prst="rect">
            <a:avLst/>
          </a:prstGeom>
        </p:spPr>
      </p:pic>
      <p:sp>
        <p:nvSpPr>
          <p:cNvPr id="10" name="Title 9">
            <a:extLst>
              <a:ext uri="{FF2B5EF4-FFF2-40B4-BE49-F238E27FC236}">
                <a16:creationId xmlns:a16="http://schemas.microsoft.com/office/drawing/2014/main" id="{645F825B-ED58-8740-91D2-9FD35ECEEE2F}"/>
              </a:ext>
            </a:extLst>
          </p:cNvPr>
          <p:cNvSpPr>
            <a:spLocks noGrp="1"/>
          </p:cNvSpPr>
          <p:nvPr>
            <p:ph type="title"/>
          </p:nvPr>
        </p:nvSpPr>
        <p:spPr>
          <a:xfrm>
            <a:off x="1524000" y="365125"/>
            <a:ext cx="5040313" cy="5980811"/>
          </a:xfrm>
          <a:prstGeom prst="rect">
            <a:avLst/>
          </a:prstGeom>
        </p:spPr>
        <p:txBody>
          <a:bodyPr/>
          <a:lstStyle>
            <a:lvl1pPr>
              <a:defRPr sz="5400" b="1">
                <a:latin typeface="Georgia" panose="02040502050405020303" pitchFamily="18" charset="0"/>
              </a:defRPr>
            </a:lvl1pPr>
          </a:lstStyle>
          <a:p>
            <a:r>
              <a:rPr lang="en-US" dirty="0"/>
              <a:t>Click to edit Master title style</a:t>
            </a:r>
          </a:p>
        </p:txBody>
      </p:sp>
      <p:pic>
        <p:nvPicPr>
          <p:cNvPr id="8" name="Graphic 7">
            <a:extLst>
              <a:ext uri="{FF2B5EF4-FFF2-40B4-BE49-F238E27FC236}">
                <a16:creationId xmlns:a16="http://schemas.microsoft.com/office/drawing/2014/main" id="{48F91035-8C78-4FC5-B4D9-FC3844E44B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638582">
            <a:off x="-2675319" y="-3744962"/>
            <a:ext cx="18479265" cy="18479265"/>
          </a:xfrm>
          <a:prstGeom prst="rect">
            <a:avLst/>
          </a:prstGeom>
        </p:spPr>
      </p:pic>
    </p:spTree>
    <p:extLst>
      <p:ext uri="{BB962C8B-B14F-4D97-AF65-F5344CB8AC3E}">
        <p14:creationId xmlns:p14="http://schemas.microsoft.com/office/powerpoint/2010/main" val="3706396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9684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3750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Two Images -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68DFEE63-202F-C842-9781-EE221CE06F7A}"/>
              </a:ext>
            </a:extLst>
          </p:cNvPr>
          <p:cNvSpPr>
            <a:spLocks noGrp="1"/>
          </p:cNvSpPr>
          <p:nvPr>
            <p:ph type="pic" sz="quarter" idx="11"/>
          </p:nvPr>
        </p:nvSpPr>
        <p:spPr>
          <a:xfrm>
            <a:off x="6743700" y="960438"/>
            <a:ext cx="5051425" cy="264795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A9CC474D-2AD6-8B41-B978-A6622A63C0FD}"/>
              </a:ext>
            </a:extLst>
          </p:cNvPr>
          <p:cNvSpPr>
            <a:spLocks noGrp="1"/>
          </p:cNvSpPr>
          <p:nvPr>
            <p:ph type="pic" sz="quarter" idx="12"/>
          </p:nvPr>
        </p:nvSpPr>
        <p:spPr>
          <a:xfrm>
            <a:off x="6743700" y="3795713"/>
            <a:ext cx="5051425" cy="2657475"/>
          </a:xfrm>
          <a:prstGeom prst="rect">
            <a:avLst/>
          </a:prstGeom>
        </p:spPr>
        <p:txBody>
          <a:bodyPr/>
          <a:lstStyle/>
          <a:p>
            <a:endParaRPr lang="en-US"/>
          </a:p>
        </p:txBody>
      </p:sp>
    </p:spTree>
    <p:extLst>
      <p:ext uri="{BB962C8B-B14F-4D97-AF65-F5344CB8AC3E}">
        <p14:creationId xmlns:p14="http://schemas.microsoft.com/office/powerpoint/2010/main" val="1678770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Four Images - Teal">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4FA76B6-1A82-C04E-94EE-B992A37CB368}"/>
              </a:ext>
            </a:extLst>
          </p:cNvPr>
          <p:cNvSpPr>
            <a:spLocks noGrp="1"/>
          </p:cNvSpPr>
          <p:nvPr>
            <p:ph type="pic" sz="quarter" idx="11"/>
          </p:nvPr>
        </p:nvSpPr>
        <p:spPr>
          <a:xfrm>
            <a:off x="6743700" y="960438"/>
            <a:ext cx="5051425" cy="2647950"/>
          </a:xfrm>
          <a:prstGeom prst="rect">
            <a:avLst/>
          </a:prstGeom>
        </p:spPr>
        <p:txBody>
          <a:bodyPr/>
          <a:lstStyle/>
          <a:p>
            <a:endParaRPr lang="en-US"/>
          </a:p>
        </p:txBody>
      </p:sp>
      <p:sp>
        <p:nvSpPr>
          <p:cNvPr id="4" name="Picture Placeholder 9">
            <a:extLst>
              <a:ext uri="{FF2B5EF4-FFF2-40B4-BE49-F238E27FC236}">
                <a16:creationId xmlns:a16="http://schemas.microsoft.com/office/drawing/2014/main" id="{36E2E6D7-FADC-7B42-93BB-93DE8F1A59F7}"/>
              </a:ext>
            </a:extLst>
          </p:cNvPr>
          <p:cNvSpPr>
            <a:spLocks noGrp="1"/>
          </p:cNvSpPr>
          <p:nvPr>
            <p:ph type="pic" sz="quarter" idx="12"/>
          </p:nvPr>
        </p:nvSpPr>
        <p:spPr>
          <a:xfrm>
            <a:off x="6743700" y="3795713"/>
            <a:ext cx="5051425" cy="2657475"/>
          </a:xfrm>
          <a:prstGeom prst="rect">
            <a:avLst/>
          </a:prstGeom>
        </p:spPr>
        <p:txBody>
          <a:bodyPr/>
          <a:lstStyle/>
          <a:p>
            <a:endParaRPr lang="en-US"/>
          </a:p>
        </p:txBody>
      </p:sp>
      <p:sp>
        <p:nvSpPr>
          <p:cNvPr id="5" name="Title 1">
            <a:extLst>
              <a:ext uri="{FF2B5EF4-FFF2-40B4-BE49-F238E27FC236}">
                <a16:creationId xmlns:a16="http://schemas.microsoft.com/office/drawing/2014/main" id="{B072F84B-4387-B44C-9B66-819E2208D96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6" name="Picture Placeholder 7">
            <a:extLst>
              <a:ext uri="{FF2B5EF4-FFF2-40B4-BE49-F238E27FC236}">
                <a16:creationId xmlns:a16="http://schemas.microsoft.com/office/drawing/2014/main" id="{3335236C-FE91-CE4B-9CB6-6D2C537BE8D1}"/>
              </a:ext>
            </a:extLst>
          </p:cNvPr>
          <p:cNvSpPr>
            <a:spLocks noGrp="1"/>
          </p:cNvSpPr>
          <p:nvPr>
            <p:ph type="pic" sz="quarter" idx="13"/>
          </p:nvPr>
        </p:nvSpPr>
        <p:spPr>
          <a:xfrm>
            <a:off x="1511943" y="960438"/>
            <a:ext cx="5051425" cy="2647950"/>
          </a:xfrm>
          <a:prstGeom prst="rect">
            <a:avLst/>
          </a:prstGeom>
        </p:spPr>
        <p:txBody>
          <a:bodyPr/>
          <a:lstStyle/>
          <a:p>
            <a:endParaRPr lang="en-US"/>
          </a:p>
        </p:txBody>
      </p:sp>
      <p:sp>
        <p:nvSpPr>
          <p:cNvPr id="7" name="Picture Placeholder 9">
            <a:extLst>
              <a:ext uri="{FF2B5EF4-FFF2-40B4-BE49-F238E27FC236}">
                <a16:creationId xmlns:a16="http://schemas.microsoft.com/office/drawing/2014/main" id="{7A590693-F320-A142-89E5-CD39A49E40E5}"/>
              </a:ext>
            </a:extLst>
          </p:cNvPr>
          <p:cNvSpPr>
            <a:spLocks noGrp="1"/>
          </p:cNvSpPr>
          <p:nvPr>
            <p:ph type="pic" sz="quarter" idx="14"/>
          </p:nvPr>
        </p:nvSpPr>
        <p:spPr>
          <a:xfrm>
            <a:off x="1511943" y="3795713"/>
            <a:ext cx="5051425" cy="2657475"/>
          </a:xfrm>
          <a:prstGeom prst="rect">
            <a:avLst/>
          </a:prstGeom>
        </p:spPr>
        <p:txBody>
          <a:bodyPr/>
          <a:lstStyle/>
          <a:p>
            <a:endParaRPr lang="en-US"/>
          </a:p>
        </p:txBody>
      </p:sp>
    </p:spTree>
    <p:extLst>
      <p:ext uri="{BB962C8B-B14F-4D97-AF65-F5344CB8AC3E}">
        <p14:creationId xmlns:p14="http://schemas.microsoft.com/office/powerpoint/2010/main" val="2834760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Full Image - Tea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511943" y="960438"/>
            <a:ext cx="10283182" cy="5492750"/>
          </a:xfrm>
          <a:prstGeom prst="rect">
            <a:avLst/>
          </a:prstGeom>
        </p:spPr>
        <p:txBody>
          <a:bodyPr/>
          <a:lstStyle/>
          <a:p>
            <a:endParaRPr lang="en-US"/>
          </a:p>
        </p:txBody>
      </p:sp>
    </p:spTree>
    <p:extLst>
      <p:ext uri="{BB962C8B-B14F-4D97-AF65-F5344CB8AC3E}">
        <p14:creationId xmlns:p14="http://schemas.microsoft.com/office/powerpoint/2010/main" val="861570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ize Image - Teal">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868100" y="0"/>
            <a:ext cx="11323899" cy="6858000"/>
          </a:xfrm>
          <a:prstGeom prst="rect">
            <a:avLst/>
          </a:prstGeom>
        </p:spPr>
        <p:txBody>
          <a:bodyPr/>
          <a:lstStyle/>
          <a:p>
            <a:endParaRPr lang="en-US"/>
          </a:p>
        </p:txBody>
      </p:sp>
    </p:spTree>
    <p:extLst>
      <p:ext uri="{BB962C8B-B14F-4D97-AF65-F5344CB8AC3E}">
        <p14:creationId xmlns:p14="http://schemas.microsoft.com/office/powerpoint/2010/main" val="430756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rgbClr val="3DA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Graphic 6">
            <a:extLst>
              <a:ext uri="{FF2B5EF4-FFF2-40B4-BE49-F238E27FC236}">
                <a16:creationId xmlns:a16="http://schemas.microsoft.com/office/drawing/2014/main" id="{A621043A-10E6-459E-9C1A-EE99973374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961894">
            <a:off x="-3602499" y="-6356925"/>
            <a:ext cx="14274349" cy="14274349"/>
          </a:xfrm>
          <a:prstGeom prst="rect">
            <a:avLst/>
          </a:prstGeom>
        </p:spPr>
      </p:pic>
      <p:pic>
        <p:nvPicPr>
          <p:cNvPr id="8" name="Graphic 7">
            <a:extLst>
              <a:ext uri="{FF2B5EF4-FFF2-40B4-BE49-F238E27FC236}">
                <a16:creationId xmlns:a16="http://schemas.microsoft.com/office/drawing/2014/main" id="{8D4A8111-5C55-46D4-9208-9D943F88EE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70609">
            <a:off x="-1459038" y="-1598594"/>
            <a:ext cx="19360329" cy="19360329"/>
          </a:xfrm>
          <a:prstGeom prst="rect">
            <a:avLst/>
          </a:prstGeom>
        </p:spPr>
      </p:pic>
      <p:sp>
        <p:nvSpPr>
          <p:cNvPr id="11" name="Title 1">
            <a:extLst>
              <a:ext uri="{FF2B5EF4-FFF2-40B4-BE49-F238E27FC236}">
                <a16:creationId xmlns:a16="http://schemas.microsoft.com/office/drawing/2014/main" id="{554936CB-F58F-2F4E-9CF1-1FB8F812003E}"/>
              </a:ext>
            </a:extLst>
          </p:cNvPr>
          <p:cNvSpPr txBox="1">
            <a:spLocks/>
          </p:cNvSpPr>
          <p:nvPr userDrawn="1"/>
        </p:nvSpPr>
        <p:spPr>
          <a:xfrm>
            <a:off x="2570545" y="2766218"/>
            <a:ext cx="7050911" cy="1325563"/>
          </a:xfrm>
          <a:prstGeom prst="rect">
            <a:avLst/>
          </a:prstGeom>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0"/>
              </a:spcBef>
            </a:pPr>
            <a:r>
              <a:rPr lang="en-US" sz="4800" b="1" dirty="0">
                <a:solidFill>
                  <a:srgbClr val="FFFFFF"/>
                </a:solidFill>
                <a:latin typeface="Georgia" panose="02040502050405020303" pitchFamily="18" charset="0"/>
              </a:rPr>
              <a:t>Together,</a:t>
            </a:r>
            <a:br>
              <a:rPr lang="en-US" sz="4800" b="1" dirty="0">
                <a:solidFill>
                  <a:srgbClr val="FFFFFF"/>
                </a:solidFill>
                <a:latin typeface="Georgia" panose="02040502050405020303" pitchFamily="18" charset="0"/>
              </a:rPr>
            </a:br>
            <a:r>
              <a:rPr lang="en-US" sz="4800" b="1" dirty="0">
                <a:solidFill>
                  <a:srgbClr val="FFFFFF"/>
                </a:solidFill>
                <a:latin typeface="Georgia" panose="02040502050405020303" pitchFamily="18" charset="0"/>
              </a:rPr>
              <a:t>we are pharmacy.</a:t>
            </a:r>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1114" y="5795607"/>
            <a:ext cx="606998" cy="657581"/>
          </a:xfrm>
          <a:prstGeom prst="rect">
            <a:avLst/>
          </a:prstGeom>
        </p:spPr>
      </p:pic>
    </p:spTree>
    <p:extLst>
      <p:ext uri="{BB962C8B-B14F-4D97-AF65-F5344CB8AC3E}">
        <p14:creationId xmlns:p14="http://schemas.microsoft.com/office/powerpoint/2010/main" val="1827159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B2DA-573B-2441-9465-99A62C2A40D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B1793FC-440D-214F-B385-D7D65BC81D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E07B0EC-12A1-5B46-8DB3-D825F7FB6299}"/>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5" name="Footer Placeholder 4">
            <a:extLst>
              <a:ext uri="{FF2B5EF4-FFF2-40B4-BE49-F238E27FC236}">
                <a16:creationId xmlns:a16="http://schemas.microsoft.com/office/drawing/2014/main" id="{89A90100-E490-064A-AC1A-AF0715BD8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4046D-6140-6F46-85FD-9B44C803E27D}"/>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226010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650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1BB2-D02D-3A4F-A975-2B3A1108F1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811D32-39EB-944E-9258-B56FA9BEC6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2B9114-7543-804C-9A26-596D1111485A}"/>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5" name="Footer Placeholder 4">
            <a:extLst>
              <a:ext uri="{FF2B5EF4-FFF2-40B4-BE49-F238E27FC236}">
                <a16:creationId xmlns:a16="http://schemas.microsoft.com/office/drawing/2014/main" id="{E5194635-5AA0-E045-8DAD-37A063BBF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072D7-FCEA-484B-B359-C168EEDEEEE9}"/>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2792843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48C0-CDF1-BB49-8FD7-45202ADBFB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5CD70DD-1A26-D449-BC71-60BBCD69CB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06CCF7-7087-174B-9445-1C742AFB89E3}"/>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5" name="Footer Placeholder 4">
            <a:extLst>
              <a:ext uri="{FF2B5EF4-FFF2-40B4-BE49-F238E27FC236}">
                <a16:creationId xmlns:a16="http://schemas.microsoft.com/office/drawing/2014/main" id="{EC3A01E8-4DA6-224D-963D-271F53899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0671A-25B1-A44C-824C-23760263FC0F}"/>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218920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95C7-AF8F-DC44-9A1B-CC1A527FC4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23905A-14C6-AD4C-AD61-CE6B57BA24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21AE7BF-7830-B34C-AE10-CD067CE31B2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A8440EE-A033-3540-986B-8F80D1C1B72A}"/>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6" name="Footer Placeholder 5">
            <a:extLst>
              <a:ext uri="{FF2B5EF4-FFF2-40B4-BE49-F238E27FC236}">
                <a16:creationId xmlns:a16="http://schemas.microsoft.com/office/drawing/2014/main" id="{53C7D010-A8F5-644B-B2F3-62BA6A230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A8425-CEC8-A248-BFA8-CD237E8B316F}"/>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3763479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BFA7-DFE3-A548-AB94-D3AFF165FD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C1FAC14-BB2D-B244-BBB3-900F406FE8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ACD98E-FFC9-2046-9AF2-1B5183904D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ECCDC0C-E0E4-0F48-A3F5-E0B6C00E3E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C35CE7-BF87-8548-88AC-64F73B82B11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0F51994-3FAE-6E4F-B82D-D7FB4FC629CC}"/>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8" name="Footer Placeholder 7">
            <a:extLst>
              <a:ext uri="{FF2B5EF4-FFF2-40B4-BE49-F238E27FC236}">
                <a16:creationId xmlns:a16="http://schemas.microsoft.com/office/drawing/2014/main" id="{9BC740DB-CE22-8544-8EEE-785FA1659E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39C748-5B32-6D44-932A-AC9474A92667}"/>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1905664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2C33-7D31-1549-8D31-6C97AE59862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C3590-B4CB-4446-B30C-947A5DB361FA}"/>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4" name="Footer Placeholder 3">
            <a:extLst>
              <a:ext uri="{FF2B5EF4-FFF2-40B4-BE49-F238E27FC236}">
                <a16:creationId xmlns:a16="http://schemas.microsoft.com/office/drawing/2014/main" id="{985B9D57-F7AC-C942-9F93-5B1D49822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846D46-1215-DF48-A177-B4F2EBC0C49F}"/>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939317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C0DF6-FF02-1D4F-B71F-EFD2FC39647E}"/>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3" name="Footer Placeholder 2">
            <a:extLst>
              <a:ext uri="{FF2B5EF4-FFF2-40B4-BE49-F238E27FC236}">
                <a16:creationId xmlns:a16="http://schemas.microsoft.com/office/drawing/2014/main" id="{626C2E1B-09A0-394F-BF3B-E85A58261D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2BE639-182A-3144-8B74-034478FA114E}"/>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453118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F5B-9DB5-CC4F-9061-3DF3E2EB40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1450E5-7C2A-4D4D-BC37-D82AB67F2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9A04FDA-8BC0-FE42-91B9-0354B02FC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55B112-593D-D44A-83BE-3A4D1C6F1A53}"/>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6" name="Footer Placeholder 5">
            <a:extLst>
              <a:ext uri="{FF2B5EF4-FFF2-40B4-BE49-F238E27FC236}">
                <a16:creationId xmlns:a16="http://schemas.microsoft.com/office/drawing/2014/main" id="{99B97079-945D-104C-8E6D-CA7618CFC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96D29-B983-9F43-AA5A-1A02A5DF2282}"/>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3419134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1D5A-FFDB-AD4C-9374-6FE1B6CFFE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BC583F7-25F0-6D48-A902-D96FAD6401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810FED-43A2-6741-8D89-AFF260132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B62FF8-CF12-C548-9B5F-84F3CDE80C2B}"/>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6" name="Footer Placeholder 5">
            <a:extLst>
              <a:ext uri="{FF2B5EF4-FFF2-40B4-BE49-F238E27FC236}">
                <a16:creationId xmlns:a16="http://schemas.microsoft.com/office/drawing/2014/main" id="{0CFED4B8-9326-9845-8FFF-AD35F254B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06D17-EBF4-EE42-85A8-2555C289710B}"/>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3907515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B36F-DDCC-8D44-86F9-D880A02E65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2671B4-15AF-B746-A8AB-83F428C0A5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929356-945C-474F-AC51-24A2E6340DA2}"/>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5" name="Footer Placeholder 4">
            <a:extLst>
              <a:ext uri="{FF2B5EF4-FFF2-40B4-BE49-F238E27FC236}">
                <a16:creationId xmlns:a16="http://schemas.microsoft.com/office/drawing/2014/main" id="{57A92BD2-D320-8743-A43C-68EB5EBB2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8C0EC-406F-DD49-9003-F311582D61B1}"/>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4241761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6B6EC-FC38-CA49-92B3-A51FB0E2D6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9F877BD-B695-9D48-AF9D-4178F8E9FB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33E025-E7F4-0243-A1D7-BD3BB08197A1}"/>
              </a:ext>
            </a:extLst>
          </p:cNvPr>
          <p:cNvSpPr>
            <a:spLocks noGrp="1"/>
          </p:cNvSpPr>
          <p:nvPr>
            <p:ph type="dt" sz="half" idx="10"/>
          </p:nvPr>
        </p:nvSpPr>
        <p:spPr/>
        <p:txBody>
          <a:bodyPr/>
          <a:lstStyle/>
          <a:p>
            <a:fld id="{1DCD31A9-FD8A-8A4D-A196-7F58306410B0}" type="datetimeFigureOut">
              <a:rPr lang="en-US" smtClean="0"/>
              <a:t>5/10/2024</a:t>
            </a:fld>
            <a:endParaRPr lang="en-US"/>
          </a:p>
        </p:txBody>
      </p:sp>
      <p:sp>
        <p:nvSpPr>
          <p:cNvPr id="5" name="Footer Placeholder 4">
            <a:extLst>
              <a:ext uri="{FF2B5EF4-FFF2-40B4-BE49-F238E27FC236}">
                <a16:creationId xmlns:a16="http://schemas.microsoft.com/office/drawing/2014/main" id="{D7434D94-1E83-5649-BFCB-BE57E9F46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E2A7D-91FD-5743-ABDB-16A43FEA8430}"/>
              </a:ext>
            </a:extLst>
          </p:cNvPr>
          <p:cNvSpPr>
            <a:spLocks noGrp="1"/>
          </p:cNvSpPr>
          <p:nvPr>
            <p:ph type="sldNum" sz="quarter" idx="12"/>
          </p:nvPr>
        </p:nvSpPr>
        <p:spPr/>
        <p:txBody>
          <a:bodyPr/>
          <a:lstStyle/>
          <a:p>
            <a:fld id="{B504D2A3-FF2C-DC4B-A06C-8FD92C723F88}" type="slidenum">
              <a:rPr lang="en-US" smtClean="0"/>
              <a:t>‹#›</a:t>
            </a:fld>
            <a:endParaRPr lang="en-US"/>
          </a:p>
        </p:txBody>
      </p:sp>
    </p:spTree>
    <p:extLst>
      <p:ext uri="{BB962C8B-B14F-4D97-AF65-F5344CB8AC3E}">
        <p14:creationId xmlns:p14="http://schemas.microsoft.com/office/powerpoint/2010/main" val="110695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ex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levelv</a:t>
            </a:r>
            <a:endParaRPr lang="en-US" dirty="0"/>
          </a:p>
        </p:txBody>
      </p:sp>
    </p:spTree>
    <p:extLst>
      <p:ext uri="{BB962C8B-B14F-4D97-AF65-F5344CB8AC3E}">
        <p14:creationId xmlns:p14="http://schemas.microsoft.com/office/powerpoint/2010/main" val="543922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Full Image - Purp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511943" y="960438"/>
            <a:ext cx="10283182" cy="5492750"/>
          </a:xfrm>
          <a:prstGeom prst="rect">
            <a:avLst/>
          </a:prstGeom>
        </p:spPr>
        <p:txBody>
          <a:bodyPr/>
          <a:lstStyle/>
          <a:p>
            <a:endParaRPr lang="en-US"/>
          </a:p>
        </p:txBody>
      </p:sp>
    </p:spTree>
    <p:extLst>
      <p:ext uri="{BB962C8B-B14F-4D97-AF65-F5344CB8AC3E}">
        <p14:creationId xmlns:p14="http://schemas.microsoft.com/office/powerpoint/2010/main" val="3815184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PS Titl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8AB09-56DB-204F-AD2E-BE8FBF8C717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Graphic 7">
            <a:extLst>
              <a:ext uri="{FF2B5EF4-FFF2-40B4-BE49-F238E27FC236}">
                <a16:creationId xmlns:a16="http://schemas.microsoft.com/office/drawing/2014/main" id="{A6FC039B-CF71-4574-B8D1-1A224649566E}"/>
              </a:ext>
            </a:extLst>
          </p:cNvPr>
          <p:cNvPicPr>
            <a:picLocks noChangeAspect="1"/>
          </p:cNvPicPr>
          <p:nvPr userDrawn="1"/>
        </p:nvPicPr>
        <p:blipFill>
          <a:blip r:embed="rId2">
            <a:alphaModFix amt="51000"/>
            <a:extLst>
              <a:ext uri="{96DAC541-7B7A-43D3-8B79-37D633B846F1}">
                <asvg:svgBlip xmlns:asvg="http://schemas.microsoft.com/office/drawing/2016/SVG/main" r:embed="rId3"/>
              </a:ext>
            </a:extLst>
          </a:blip>
          <a:stretch>
            <a:fillRect/>
          </a:stretch>
        </p:blipFill>
        <p:spPr>
          <a:xfrm rot="20212773">
            <a:off x="-4284890" y="-8363820"/>
            <a:ext cx="22453421" cy="22453421"/>
          </a:xfrm>
          <a:prstGeom prst="rect">
            <a:avLst/>
          </a:prstGeom>
        </p:spPr>
      </p:pic>
      <p:sp>
        <p:nvSpPr>
          <p:cNvPr id="17" name="Text Placeholder 16">
            <a:extLst>
              <a:ext uri="{FF2B5EF4-FFF2-40B4-BE49-F238E27FC236}">
                <a16:creationId xmlns:a16="http://schemas.microsoft.com/office/drawing/2014/main" id="{97DADA5F-0744-444A-98FE-9E48FBC2C94C}"/>
              </a:ext>
            </a:extLst>
          </p:cNvPr>
          <p:cNvSpPr>
            <a:spLocks noGrp="1"/>
          </p:cNvSpPr>
          <p:nvPr>
            <p:ph type="body" sz="quarter" idx="10"/>
          </p:nvPr>
        </p:nvSpPr>
        <p:spPr>
          <a:xfrm>
            <a:off x="4000500" y="3982315"/>
            <a:ext cx="4191000" cy="588962"/>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endParaRPr lang="en-US" dirty="0"/>
          </a:p>
        </p:txBody>
      </p:sp>
      <p:pic>
        <p:nvPicPr>
          <p:cNvPr id="12" name="Graphic 11">
            <a:extLst>
              <a:ext uri="{FF2B5EF4-FFF2-40B4-BE49-F238E27FC236}">
                <a16:creationId xmlns:a16="http://schemas.microsoft.com/office/drawing/2014/main" id="{E5FB0777-8587-EE4D-98F1-54E7F505DB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475" y="368301"/>
            <a:ext cx="2796240" cy="823892"/>
          </a:xfrm>
          <a:prstGeom prst="rect">
            <a:avLst/>
          </a:prstGeom>
        </p:spPr>
      </p:pic>
      <p:pic>
        <p:nvPicPr>
          <p:cNvPr id="14" name="Graphic 13">
            <a:extLst>
              <a:ext uri="{FF2B5EF4-FFF2-40B4-BE49-F238E27FC236}">
                <a16:creationId xmlns:a16="http://schemas.microsoft.com/office/drawing/2014/main" id="{1B258BFB-CB68-B542-9502-BCA058AAE62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31114" y="5795607"/>
            <a:ext cx="606998" cy="657581"/>
          </a:xfrm>
          <a:prstGeom prst="rect">
            <a:avLst/>
          </a:prstGeom>
        </p:spPr>
      </p:pic>
      <p:sp>
        <p:nvSpPr>
          <p:cNvPr id="7" name="Title 6">
            <a:extLst>
              <a:ext uri="{FF2B5EF4-FFF2-40B4-BE49-F238E27FC236}">
                <a16:creationId xmlns:a16="http://schemas.microsoft.com/office/drawing/2014/main" id="{8F94054F-6EED-E54F-B7C6-0E94A8B00666}"/>
              </a:ext>
            </a:extLst>
          </p:cNvPr>
          <p:cNvSpPr>
            <a:spLocks noGrp="1"/>
          </p:cNvSpPr>
          <p:nvPr>
            <p:ph type="title"/>
          </p:nvPr>
        </p:nvSpPr>
        <p:spPr>
          <a:xfrm>
            <a:off x="2171976" y="2371725"/>
            <a:ext cx="7556500" cy="1325563"/>
          </a:xfrm>
          <a:prstGeom prst="rect">
            <a:avLst/>
          </a:prstGeom>
          <a:noFill/>
        </p:spPr>
        <p:txBody>
          <a:bodyPr/>
          <a:lstStyle>
            <a:lvl1pPr algn="ctr">
              <a:defRPr sz="4800" b="1">
                <a:solidFill>
                  <a:schemeClr val="bg1"/>
                </a:solidFill>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1563338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0F7891B6-6F0F-4A43-8BF7-7E587B00BB3E}"/>
              </a:ext>
            </a:extLst>
          </p:cNvPr>
          <p:cNvSpPr>
            <a:spLocks noGrp="1"/>
          </p:cNvSpPr>
          <p:nvPr>
            <p:ph type="body" sz="quarter" idx="11"/>
          </p:nvPr>
        </p:nvSpPr>
        <p:spPr>
          <a:xfrm>
            <a:off x="6751983"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arge Tex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7066416" cy="549275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17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Two Images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07D8-9236-E745-ABFD-FC257BA3198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82AAC7F-1D26-EE4B-8604-42F5B6AD074A}"/>
              </a:ext>
            </a:extLst>
          </p:cNvPr>
          <p:cNvSpPr>
            <a:spLocks noGrp="1"/>
          </p:cNvSpPr>
          <p:nvPr>
            <p:ph type="body" sz="quarter" idx="10"/>
          </p:nvPr>
        </p:nvSpPr>
        <p:spPr>
          <a:xfrm>
            <a:off x="1524000" y="960438"/>
            <a:ext cx="3695700" cy="5492750"/>
          </a:xfrm>
          <a:prstGeom prst="rect">
            <a:avLst/>
          </a:prstGeom>
        </p:spPr>
        <p:txBody>
          <a:bodyPr/>
          <a:lstStyle>
            <a:lvl1pPr>
              <a:defRPr sz="140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68DFEE63-202F-C842-9781-EE221CE06F7A}"/>
              </a:ext>
            </a:extLst>
          </p:cNvPr>
          <p:cNvSpPr>
            <a:spLocks noGrp="1"/>
          </p:cNvSpPr>
          <p:nvPr>
            <p:ph type="pic" sz="quarter" idx="11"/>
          </p:nvPr>
        </p:nvSpPr>
        <p:spPr>
          <a:xfrm>
            <a:off x="6743700" y="960438"/>
            <a:ext cx="5051425" cy="2647950"/>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A9CC474D-2AD6-8B41-B978-A6622A63C0FD}"/>
              </a:ext>
            </a:extLst>
          </p:cNvPr>
          <p:cNvSpPr>
            <a:spLocks noGrp="1"/>
          </p:cNvSpPr>
          <p:nvPr>
            <p:ph type="pic" sz="quarter" idx="12"/>
          </p:nvPr>
        </p:nvSpPr>
        <p:spPr>
          <a:xfrm>
            <a:off x="6743700" y="3795713"/>
            <a:ext cx="5051425" cy="2657475"/>
          </a:xfrm>
          <a:prstGeom prst="rect">
            <a:avLst/>
          </a:prstGeom>
        </p:spPr>
        <p:txBody>
          <a:bodyPr/>
          <a:lstStyle/>
          <a:p>
            <a:endParaRPr lang="en-US"/>
          </a:p>
        </p:txBody>
      </p:sp>
    </p:spTree>
    <p:extLst>
      <p:ext uri="{BB962C8B-B14F-4D97-AF65-F5344CB8AC3E}">
        <p14:creationId xmlns:p14="http://schemas.microsoft.com/office/powerpoint/2010/main" val="298799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our Images - Purple">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4FA76B6-1A82-C04E-94EE-B992A37CB368}"/>
              </a:ext>
            </a:extLst>
          </p:cNvPr>
          <p:cNvSpPr>
            <a:spLocks noGrp="1"/>
          </p:cNvSpPr>
          <p:nvPr>
            <p:ph type="pic" sz="quarter" idx="11"/>
          </p:nvPr>
        </p:nvSpPr>
        <p:spPr>
          <a:xfrm>
            <a:off x="6743700" y="960438"/>
            <a:ext cx="5051425" cy="2647950"/>
          </a:xfrm>
          <a:prstGeom prst="rect">
            <a:avLst/>
          </a:prstGeom>
        </p:spPr>
        <p:txBody>
          <a:bodyPr/>
          <a:lstStyle/>
          <a:p>
            <a:endParaRPr lang="en-US"/>
          </a:p>
        </p:txBody>
      </p:sp>
      <p:sp>
        <p:nvSpPr>
          <p:cNvPr id="4" name="Picture Placeholder 9">
            <a:extLst>
              <a:ext uri="{FF2B5EF4-FFF2-40B4-BE49-F238E27FC236}">
                <a16:creationId xmlns:a16="http://schemas.microsoft.com/office/drawing/2014/main" id="{36E2E6D7-FADC-7B42-93BB-93DE8F1A59F7}"/>
              </a:ext>
            </a:extLst>
          </p:cNvPr>
          <p:cNvSpPr>
            <a:spLocks noGrp="1"/>
          </p:cNvSpPr>
          <p:nvPr>
            <p:ph type="pic" sz="quarter" idx="12"/>
          </p:nvPr>
        </p:nvSpPr>
        <p:spPr>
          <a:xfrm>
            <a:off x="6743700" y="3795713"/>
            <a:ext cx="5051425" cy="2657475"/>
          </a:xfrm>
          <a:prstGeom prst="rect">
            <a:avLst/>
          </a:prstGeom>
        </p:spPr>
        <p:txBody>
          <a:bodyPr/>
          <a:lstStyle/>
          <a:p>
            <a:endParaRPr lang="en-US"/>
          </a:p>
        </p:txBody>
      </p:sp>
      <p:sp>
        <p:nvSpPr>
          <p:cNvPr id="5" name="Title 1">
            <a:extLst>
              <a:ext uri="{FF2B5EF4-FFF2-40B4-BE49-F238E27FC236}">
                <a16:creationId xmlns:a16="http://schemas.microsoft.com/office/drawing/2014/main" id="{B072F84B-4387-B44C-9B66-819E2208D96F}"/>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6" name="Picture Placeholder 7">
            <a:extLst>
              <a:ext uri="{FF2B5EF4-FFF2-40B4-BE49-F238E27FC236}">
                <a16:creationId xmlns:a16="http://schemas.microsoft.com/office/drawing/2014/main" id="{3335236C-FE91-CE4B-9CB6-6D2C537BE8D1}"/>
              </a:ext>
            </a:extLst>
          </p:cNvPr>
          <p:cNvSpPr>
            <a:spLocks noGrp="1"/>
          </p:cNvSpPr>
          <p:nvPr>
            <p:ph type="pic" sz="quarter" idx="13"/>
          </p:nvPr>
        </p:nvSpPr>
        <p:spPr>
          <a:xfrm>
            <a:off x="1511943" y="960438"/>
            <a:ext cx="5051425" cy="2647950"/>
          </a:xfrm>
          <a:prstGeom prst="rect">
            <a:avLst/>
          </a:prstGeom>
        </p:spPr>
        <p:txBody>
          <a:bodyPr/>
          <a:lstStyle/>
          <a:p>
            <a:endParaRPr lang="en-US"/>
          </a:p>
        </p:txBody>
      </p:sp>
      <p:sp>
        <p:nvSpPr>
          <p:cNvPr id="7" name="Picture Placeholder 9">
            <a:extLst>
              <a:ext uri="{FF2B5EF4-FFF2-40B4-BE49-F238E27FC236}">
                <a16:creationId xmlns:a16="http://schemas.microsoft.com/office/drawing/2014/main" id="{7A590693-F320-A142-89E5-CD39A49E40E5}"/>
              </a:ext>
            </a:extLst>
          </p:cNvPr>
          <p:cNvSpPr>
            <a:spLocks noGrp="1"/>
          </p:cNvSpPr>
          <p:nvPr>
            <p:ph type="pic" sz="quarter" idx="14"/>
          </p:nvPr>
        </p:nvSpPr>
        <p:spPr>
          <a:xfrm>
            <a:off x="1511943" y="3795713"/>
            <a:ext cx="5051425" cy="2657475"/>
          </a:xfrm>
          <a:prstGeom prst="rect">
            <a:avLst/>
          </a:prstGeom>
        </p:spPr>
        <p:txBody>
          <a:bodyPr/>
          <a:lstStyle/>
          <a:p>
            <a:endParaRPr lang="en-US"/>
          </a:p>
        </p:txBody>
      </p:sp>
    </p:spTree>
    <p:extLst>
      <p:ext uri="{BB962C8B-B14F-4D97-AF65-F5344CB8AC3E}">
        <p14:creationId xmlns:p14="http://schemas.microsoft.com/office/powerpoint/2010/main" val="68169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ull Image - Purp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3A6B4D-C1E2-BE43-B731-6A8D6216F152}"/>
              </a:ext>
            </a:extLst>
          </p:cNvPr>
          <p:cNvSpPr>
            <a:spLocks noGrp="1"/>
          </p:cNvSpPr>
          <p:nvPr>
            <p:ph type="title"/>
          </p:nvPr>
        </p:nvSpPr>
        <p:spPr>
          <a:xfrm>
            <a:off x="1524000" y="368301"/>
            <a:ext cx="8904288" cy="395628"/>
          </a:xfrm>
          <a:prstGeom prst="rect">
            <a:avLst/>
          </a:prstGeom>
        </p:spPr>
        <p:txBody>
          <a:bodyPr/>
          <a:lstStyle>
            <a:lvl1pPr>
              <a:defRPr sz="2000" b="1">
                <a:solidFill>
                  <a:schemeClr val="tx1"/>
                </a:solidFill>
                <a:latin typeface="Georgia" panose="02040502050405020303" pitchFamily="18" charset="0"/>
              </a:defRPr>
            </a:lvl1pPr>
          </a:lstStyle>
          <a:p>
            <a:r>
              <a:rPr lang="en-US" dirty="0"/>
              <a:t>Click to edit Master title style</a:t>
            </a:r>
          </a:p>
        </p:txBody>
      </p:sp>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1511943" y="960438"/>
            <a:ext cx="10283182" cy="5492750"/>
          </a:xfrm>
          <a:prstGeom prst="rect">
            <a:avLst/>
          </a:prstGeom>
        </p:spPr>
        <p:txBody>
          <a:bodyPr/>
          <a:lstStyle/>
          <a:p>
            <a:endParaRPr lang="en-US"/>
          </a:p>
        </p:txBody>
      </p:sp>
    </p:spTree>
    <p:extLst>
      <p:ext uri="{BB962C8B-B14F-4D97-AF65-F5344CB8AC3E}">
        <p14:creationId xmlns:p14="http://schemas.microsoft.com/office/powerpoint/2010/main" val="381518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ize Image - Purple">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8B3C2983-82D2-B044-89BE-33B1BA491A21}"/>
              </a:ext>
            </a:extLst>
          </p:cNvPr>
          <p:cNvSpPr>
            <a:spLocks noGrp="1"/>
          </p:cNvSpPr>
          <p:nvPr>
            <p:ph type="pic" sz="quarter" idx="13"/>
          </p:nvPr>
        </p:nvSpPr>
        <p:spPr>
          <a:xfrm>
            <a:off x="868100" y="0"/>
            <a:ext cx="11323899" cy="6858000"/>
          </a:xfrm>
          <a:prstGeom prst="rect">
            <a:avLst/>
          </a:prstGeom>
        </p:spPr>
        <p:txBody>
          <a:bodyPr/>
          <a:lstStyle/>
          <a:p>
            <a:endParaRPr lang="en-US"/>
          </a:p>
        </p:txBody>
      </p:sp>
    </p:spTree>
    <p:extLst>
      <p:ext uri="{BB962C8B-B14F-4D97-AF65-F5344CB8AC3E}">
        <p14:creationId xmlns:p14="http://schemas.microsoft.com/office/powerpoint/2010/main" val="20042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2.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sv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21.svg"/><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9F103-3635-D04A-993A-B034A8BB1F4C}"/>
              </a:ext>
            </a:extLst>
          </p:cNvPr>
          <p:cNvSpPr>
            <a:spLocks/>
          </p:cNvSpPr>
          <p:nvPr userDrawn="1"/>
        </p:nvSpPr>
        <p:spPr>
          <a:xfrm flipH="1">
            <a:off x="-3" y="0"/>
            <a:ext cx="9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12" name="TextBox 11">
            <a:extLst>
              <a:ext uri="{FF2B5EF4-FFF2-40B4-BE49-F238E27FC236}">
                <a16:creationId xmlns:a16="http://schemas.microsoft.com/office/drawing/2014/main" id="{47C2251D-175F-ED46-BE88-793AEEF6F610}"/>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1"/>
                </a:solidFill>
                <a:latin typeface="Arial" panose="020B0604020202020204" pitchFamily="34" charset="0"/>
                <a:cs typeface="Arial" panose="020B0604020202020204" pitchFamily="34" charset="0"/>
              </a:rPr>
              <a:pPr algn="ctr"/>
              <a:t>‹#›</a:t>
            </a:fld>
            <a:endParaRPr lang="en-US" sz="1400"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AC3749D-CB3E-D443-9786-3853B916485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4227210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65">
          <p15:clr>
            <a:srgbClr val="F26B43"/>
          </p15:clr>
        </p15:guide>
        <p15:guide id="4" pos="7430">
          <p15:clr>
            <a:srgbClr val="F26B43"/>
          </p15:clr>
        </p15:guide>
        <p15:guide id="5" orient="horz" pos="605">
          <p15:clr>
            <a:srgbClr val="F26B43"/>
          </p15:clr>
        </p15:guide>
        <p15:guide id="6" pos="960">
          <p15:clr>
            <a:srgbClr val="F26B43"/>
          </p15:clr>
        </p15:guide>
        <p15:guide id="7" pos="4135">
          <p15:clr>
            <a:srgbClr val="F26B43"/>
          </p15:clr>
        </p15:guide>
        <p15:guide id="8" pos="4248">
          <p15:clr>
            <a:srgbClr val="F26B43"/>
          </p15:clr>
        </p15:guide>
        <p15:guide id="9" orient="horz" pos="2273">
          <p15:clr>
            <a:srgbClr val="F26B43"/>
          </p15:clr>
        </p15:guide>
        <p15:guide id="10" orient="horz" pos="2391">
          <p15:clr>
            <a:srgbClr val="F26B43"/>
          </p15:clr>
        </p15:guide>
        <p15:guide id="11" pos="3288">
          <p15:clr>
            <a:srgbClr val="F26B43"/>
          </p15:clr>
        </p15:guide>
        <p15:guide id="12" pos="3405">
          <p15:clr>
            <a:srgbClr val="F26B43"/>
          </p15:clr>
        </p15:guide>
        <p15:guide id="13" pos="6569">
          <p15:clr>
            <a:srgbClr val="F26B43"/>
          </p15:clr>
        </p15:guide>
        <p15:guide id="14" pos="6686">
          <p15:clr>
            <a:srgbClr val="F26B43"/>
          </p15:clr>
        </p15:guide>
        <p15:guide id="15" pos="55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9F103-3635-D04A-993A-B034A8BB1F4C}"/>
              </a:ext>
            </a:extLst>
          </p:cNvPr>
          <p:cNvSpPr>
            <a:spLocks/>
          </p:cNvSpPr>
          <p:nvPr userDrawn="1"/>
        </p:nvSpPr>
        <p:spPr>
          <a:xfrm flipH="1">
            <a:off x="-3" y="0"/>
            <a:ext cx="90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12" name="TextBox 11">
            <a:extLst>
              <a:ext uri="{FF2B5EF4-FFF2-40B4-BE49-F238E27FC236}">
                <a16:creationId xmlns:a16="http://schemas.microsoft.com/office/drawing/2014/main" id="{47C2251D-175F-ED46-BE88-793AEEF6F610}"/>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rgbClr val="1C2045"/>
                </a:solidFill>
                <a:latin typeface="Arial" panose="020B0604020202020204" pitchFamily="34" charset="0"/>
                <a:cs typeface="Arial" panose="020B0604020202020204" pitchFamily="34" charset="0"/>
              </a:rPr>
              <a:pPr algn="ctr"/>
              <a:t>‹#›</a:t>
            </a:fld>
            <a:endParaRPr lang="en-US" sz="1400" dirty="0">
              <a:solidFill>
                <a:srgbClr val="1C2045"/>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AC3749D-CB3E-D443-9786-3853B916485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11122885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65">
          <p15:clr>
            <a:srgbClr val="F26B43"/>
          </p15:clr>
        </p15:guide>
        <p15:guide id="4" pos="7430">
          <p15:clr>
            <a:srgbClr val="F26B43"/>
          </p15:clr>
        </p15:guide>
        <p15:guide id="5" orient="horz" pos="605">
          <p15:clr>
            <a:srgbClr val="F26B43"/>
          </p15:clr>
        </p15:guide>
        <p15:guide id="6" pos="960">
          <p15:clr>
            <a:srgbClr val="F26B43"/>
          </p15:clr>
        </p15:guide>
        <p15:guide id="7" pos="4135">
          <p15:clr>
            <a:srgbClr val="F26B43"/>
          </p15:clr>
        </p15:guide>
        <p15:guide id="8" pos="4248">
          <p15:clr>
            <a:srgbClr val="F26B43"/>
          </p15:clr>
        </p15:guide>
        <p15:guide id="9" orient="horz" pos="2273">
          <p15:clr>
            <a:srgbClr val="F26B43"/>
          </p15:clr>
        </p15:guide>
        <p15:guide id="10" orient="horz" pos="2391">
          <p15:clr>
            <a:srgbClr val="F26B43"/>
          </p15:clr>
        </p15:guide>
        <p15:guide id="11" pos="3288">
          <p15:clr>
            <a:srgbClr val="F26B43"/>
          </p15:clr>
        </p15:guide>
        <p15:guide id="12" pos="3405">
          <p15:clr>
            <a:srgbClr val="F26B43"/>
          </p15:clr>
        </p15:guide>
        <p15:guide id="13" pos="6569">
          <p15:clr>
            <a:srgbClr val="F26B43"/>
          </p15:clr>
        </p15:guide>
        <p15:guide id="14" pos="6686">
          <p15:clr>
            <a:srgbClr val="F26B43"/>
          </p15:clr>
        </p15:guide>
        <p15:guide id="15" pos="5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9F103-3635-D04A-993A-B034A8BB1F4C}"/>
              </a:ext>
            </a:extLst>
          </p:cNvPr>
          <p:cNvSpPr>
            <a:spLocks/>
          </p:cNvSpPr>
          <p:nvPr userDrawn="1"/>
        </p:nvSpPr>
        <p:spPr>
          <a:xfrm flipH="1">
            <a:off x="-3" y="0"/>
            <a:ext cx="9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12" name="TextBox 11">
            <a:extLst>
              <a:ext uri="{FF2B5EF4-FFF2-40B4-BE49-F238E27FC236}">
                <a16:creationId xmlns:a16="http://schemas.microsoft.com/office/drawing/2014/main" id="{47C2251D-175F-ED46-BE88-793AEEF6F610}"/>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1"/>
                </a:solidFill>
                <a:latin typeface="Arial" panose="020B0604020202020204" pitchFamily="34" charset="0"/>
                <a:cs typeface="Arial" panose="020B0604020202020204" pitchFamily="34" charset="0"/>
              </a:rPr>
              <a:pPr algn="ctr"/>
              <a:t>‹#›</a:t>
            </a:fld>
            <a:endParaRPr lang="en-US" sz="1400"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AC3749D-CB3E-D443-9786-3853B916485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39499243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65">
          <p15:clr>
            <a:srgbClr val="F26B43"/>
          </p15:clr>
        </p15:guide>
        <p15:guide id="4" pos="7430">
          <p15:clr>
            <a:srgbClr val="F26B43"/>
          </p15:clr>
        </p15:guide>
        <p15:guide id="5" orient="horz" pos="605">
          <p15:clr>
            <a:srgbClr val="F26B43"/>
          </p15:clr>
        </p15:guide>
        <p15:guide id="6" pos="960">
          <p15:clr>
            <a:srgbClr val="F26B43"/>
          </p15:clr>
        </p15:guide>
        <p15:guide id="7" pos="4135">
          <p15:clr>
            <a:srgbClr val="F26B43"/>
          </p15:clr>
        </p15:guide>
        <p15:guide id="8" pos="4248">
          <p15:clr>
            <a:srgbClr val="F26B43"/>
          </p15:clr>
        </p15:guide>
        <p15:guide id="9" orient="horz" pos="2273">
          <p15:clr>
            <a:srgbClr val="F26B43"/>
          </p15:clr>
        </p15:guide>
        <p15:guide id="10" orient="horz" pos="2391">
          <p15:clr>
            <a:srgbClr val="F26B43"/>
          </p15:clr>
        </p15:guide>
        <p15:guide id="11" pos="3288">
          <p15:clr>
            <a:srgbClr val="F26B43"/>
          </p15:clr>
        </p15:guide>
        <p15:guide id="12" pos="3405">
          <p15:clr>
            <a:srgbClr val="F26B43"/>
          </p15:clr>
        </p15:guide>
        <p15:guide id="13" pos="6569">
          <p15:clr>
            <a:srgbClr val="F26B43"/>
          </p15:clr>
        </p15:guide>
        <p15:guide id="14" pos="6686">
          <p15:clr>
            <a:srgbClr val="F26B43"/>
          </p15:clr>
        </p15:guide>
        <p15:guide id="15" pos="5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8DF565-DFD7-4A4F-B13F-78ED6AADF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678B991-F799-D440-8FDF-05BF88CED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CB09AD-27B6-A942-B271-F7F9376D2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D31A9-FD8A-8A4D-A196-7F58306410B0}" type="datetimeFigureOut">
              <a:rPr lang="en-US" smtClean="0"/>
              <a:t>5/10/2024</a:t>
            </a:fld>
            <a:endParaRPr lang="en-US"/>
          </a:p>
        </p:txBody>
      </p:sp>
      <p:sp>
        <p:nvSpPr>
          <p:cNvPr id="5" name="Footer Placeholder 4">
            <a:extLst>
              <a:ext uri="{FF2B5EF4-FFF2-40B4-BE49-F238E27FC236}">
                <a16:creationId xmlns:a16="http://schemas.microsoft.com/office/drawing/2014/main" id="{F2DEAD93-86F4-064B-AFDD-0C365D6D5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E82FC-1B3B-774F-BFF6-6CD715C8A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4D2A3-FF2C-DC4B-A06C-8FD92C723F88}" type="slidenum">
              <a:rPr lang="en-US" smtClean="0"/>
              <a:t>‹#›</a:t>
            </a:fld>
            <a:endParaRPr lang="en-US"/>
          </a:p>
        </p:txBody>
      </p:sp>
    </p:spTree>
    <p:extLst>
      <p:ext uri="{BB962C8B-B14F-4D97-AF65-F5344CB8AC3E}">
        <p14:creationId xmlns:p14="http://schemas.microsoft.com/office/powerpoint/2010/main" val="382861670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B9F103-3635-D04A-993A-B034A8BB1F4C}"/>
              </a:ext>
            </a:extLst>
          </p:cNvPr>
          <p:cNvSpPr>
            <a:spLocks/>
          </p:cNvSpPr>
          <p:nvPr userDrawn="1"/>
        </p:nvSpPr>
        <p:spPr>
          <a:xfrm flipH="1">
            <a:off x="-3" y="0"/>
            <a:ext cx="9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12" name="TextBox 11">
            <a:extLst>
              <a:ext uri="{FF2B5EF4-FFF2-40B4-BE49-F238E27FC236}">
                <a16:creationId xmlns:a16="http://schemas.microsoft.com/office/drawing/2014/main" id="{47C2251D-175F-ED46-BE88-793AEEF6F610}"/>
              </a:ext>
            </a:extLst>
          </p:cNvPr>
          <p:cNvSpPr txBox="1"/>
          <p:nvPr userDrawn="1"/>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2"/>
                </a:solidFill>
                <a:latin typeface="Arial" panose="020B0604020202020204" pitchFamily="34" charset="0"/>
                <a:cs typeface="Arial" panose="020B0604020202020204" pitchFamily="34" charset="0"/>
              </a:rPr>
              <a:pPr algn="ctr"/>
              <a:t>‹#›</a:t>
            </a:fld>
            <a:endParaRPr lang="en-US" sz="1400" dirty="0">
              <a:solidFill>
                <a:schemeClr val="bg2"/>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DAC3749D-CB3E-D443-9786-3853B91648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4227210572"/>
      </p:ext>
    </p:extLst>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orient="horz" pos="232">
          <p15:clr>
            <a:srgbClr val="F26B43"/>
          </p15:clr>
        </p15:guide>
        <p15:guide id="3" orient="horz" pos="4065">
          <p15:clr>
            <a:srgbClr val="F26B43"/>
          </p15:clr>
        </p15:guide>
        <p15:guide id="4" pos="7430">
          <p15:clr>
            <a:srgbClr val="F26B43"/>
          </p15:clr>
        </p15:guide>
        <p15:guide id="5" orient="horz" pos="605">
          <p15:clr>
            <a:srgbClr val="F26B43"/>
          </p15:clr>
        </p15:guide>
        <p15:guide id="6" pos="960">
          <p15:clr>
            <a:srgbClr val="F26B43"/>
          </p15:clr>
        </p15:guide>
        <p15:guide id="7" pos="4135">
          <p15:clr>
            <a:srgbClr val="F26B43"/>
          </p15:clr>
        </p15:guide>
        <p15:guide id="8" pos="4248">
          <p15:clr>
            <a:srgbClr val="F26B43"/>
          </p15:clr>
        </p15:guide>
        <p15:guide id="9" orient="horz" pos="2273">
          <p15:clr>
            <a:srgbClr val="F26B43"/>
          </p15:clr>
        </p15:guide>
        <p15:guide id="10" orient="horz" pos="2391">
          <p15:clr>
            <a:srgbClr val="F26B43"/>
          </p15:clr>
        </p15:guide>
        <p15:guide id="11" pos="3288">
          <p15:clr>
            <a:srgbClr val="F26B43"/>
          </p15:clr>
        </p15:guide>
        <p15:guide id="12" pos="3405">
          <p15:clr>
            <a:srgbClr val="F26B43"/>
          </p15:clr>
        </p15:guide>
        <p15:guide id="13" pos="6569">
          <p15:clr>
            <a:srgbClr val="F26B43"/>
          </p15:clr>
        </p15:guide>
        <p15:guide id="14" pos="6686">
          <p15:clr>
            <a:srgbClr val="F26B43"/>
          </p15:clr>
        </p15:guide>
        <p15:guide id="15" pos="5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sv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68.png"/><Relationship Id="rId5" Type="http://schemas.openxmlformats.org/officeDocument/2006/relationships/hyperlink" Target="https://www.rpharms.com/recognition/setting-professional-standards/patient-safety-professional-standards-responding-to-patient-safety-incidents/responding-to-patient-safety-incidents-supporting-resources" TargetMode="External"/><Relationship Id="rId4" Type="http://schemas.openxmlformats.org/officeDocument/2006/relationships/image" Target="../media/image6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9.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hyperlink" Target="https://www.rpharms.com/recognition/setting-professional-standards/patient-safety-professional-standards-responding-to-patient-safety-incidents/responding-to-patient-safety-incidents-background" TargetMode="External"/><Relationship Id="rId4"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hyperlink" Target="https://www.rpharms.com/recognition/setting-professional-standards/patient-safety-professional-standards-responding-to-patient-safety-incidents/responding-to-patient-safety-incidents-background" TargetMode="External"/><Relationship Id="rId7" Type="http://schemas.openxmlformats.org/officeDocument/2006/relationships/image" Target="../media/image71.svg"/><Relationship Id="rId12"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79.sv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5.svg"/><Relationship Id="rId18" Type="http://schemas.openxmlformats.org/officeDocument/2006/relationships/image" Target="../media/image51.png"/><Relationship Id="rId3" Type="http://schemas.openxmlformats.org/officeDocument/2006/relationships/notesSlide" Target="../notesSlides/notesSlide15.xml"/><Relationship Id="rId21" Type="http://schemas.openxmlformats.org/officeDocument/2006/relationships/image" Target="../media/image53.svg"/><Relationship Id="rId7" Type="http://schemas.openxmlformats.org/officeDocument/2006/relationships/image" Target="../media/image32.svg"/><Relationship Id="rId12" Type="http://schemas.openxmlformats.org/officeDocument/2006/relationships/image" Target="../media/image84.png"/><Relationship Id="rId17" Type="http://schemas.openxmlformats.org/officeDocument/2006/relationships/image" Target="../media/image89.svg"/><Relationship Id="rId2" Type="http://schemas.openxmlformats.org/officeDocument/2006/relationships/slideLayout" Target="../slideLayouts/slideLayout5.xml"/><Relationship Id="rId16" Type="http://schemas.openxmlformats.org/officeDocument/2006/relationships/image" Target="../media/image88.png"/><Relationship Id="rId20" Type="http://schemas.openxmlformats.org/officeDocument/2006/relationships/image" Target="../media/image1.png"/><Relationship Id="rId1" Type="http://schemas.openxmlformats.org/officeDocument/2006/relationships/themeOverride" Target="../theme/themeOverride1.xml"/><Relationship Id="rId6" Type="http://schemas.openxmlformats.org/officeDocument/2006/relationships/image" Target="../media/image31.png"/><Relationship Id="rId11" Type="http://schemas.openxmlformats.org/officeDocument/2006/relationships/image" Target="../media/image30.svg"/><Relationship Id="rId5" Type="http://schemas.openxmlformats.org/officeDocument/2006/relationships/image" Target="../media/image81.svg"/><Relationship Id="rId15" Type="http://schemas.openxmlformats.org/officeDocument/2006/relationships/image" Target="../media/image87.svg"/><Relationship Id="rId10" Type="http://schemas.openxmlformats.org/officeDocument/2006/relationships/image" Target="../media/image29.png"/><Relationship Id="rId19" Type="http://schemas.openxmlformats.org/officeDocument/2006/relationships/image" Target="../media/image52.svg"/><Relationship Id="rId4" Type="http://schemas.openxmlformats.org/officeDocument/2006/relationships/image" Target="../media/image80.png"/><Relationship Id="rId9" Type="http://schemas.openxmlformats.org/officeDocument/2006/relationships/image" Target="../media/image83.svg"/><Relationship Id="rId14" Type="http://schemas.openxmlformats.org/officeDocument/2006/relationships/image" Target="../media/image8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93.svg"/><Relationship Id="rId11" Type="http://schemas.openxmlformats.org/officeDocument/2006/relationships/image" Target="../media/image69.svg"/><Relationship Id="rId5" Type="http://schemas.openxmlformats.org/officeDocument/2006/relationships/image" Target="../media/image92.png"/><Relationship Id="rId10" Type="http://schemas.openxmlformats.org/officeDocument/2006/relationships/image" Target="../media/image68.png"/><Relationship Id="rId4" Type="http://schemas.openxmlformats.org/officeDocument/2006/relationships/image" Target="../media/image91.svg"/><Relationship Id="rId9" Type="http://schemas.openxmlformats.org/officeDocument/2006/relationships/hyperlink" Target="https://www.rpharms.com/recognition/setting-professional-standards/patient-safety-professional-standards-responding-to-patient-safety-incidents/responding-to-patient-safety-incidents-backgroun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svg"/><Relationship Id="rId3" Type="http://schemas.openxmlformats.org/officeDocument/2006/relationships/hyperlink" Target="https://www.rpharms.com/recognition/setting-professional-standards/patient-safety-professional-standards-responding-to-patient-safety-incidents/responding-to-patient-safety-incidents-background" TargetMode="External"/><Relationship Id="rId7" Type="http://schemas.microsoft.com/office/2007/relationships/hdphoto" Target="../media/hdphoto1.wdp"/><Relationship Id="rId12" Type="http://schemas.openxmlformats.org/officeDocument/2006/relationships/image" Target="../media/image10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6.png"/><Relationship Id="rId11" Type="http://schemas.openxmlformats.org/officeDocument/2006/relationships/image" Target="../media/image100.svg"/><Relationship Id="rId5" Type="http://schemas.openxmlformats.org/officeDocument/2006/relationships/image" Target="../media/image69.svg"/><Relationship Id="rId15" Type="http://schemas.openxmlformats.org/officeDocument/2006/relationships/image" Target="../media/image104.svg"/><Relationship Id="rId10" Type="http://schemas.openxmlformats.org/officeDocument/2006/relationships/image" Target="../media/image99.png"/><Relationship Id="rId4" Type="http://schemas.openxmlformats.org/officeDocument/2006/relationships/image" Target="../media/image68.png"/><Relationship Id="rId9" Type="http://schemas.openxmlformats.org/officeDocument/2006/relationships/image" Target="../media/image98.svg"/><Relationship Id="rId14" Type="http://schemas.openxmlformats.org/officeDocument/2006/relationships/image" Target="../media/image103.png"/></Relationships>
</file>

<file path=ppt/slides/_rels/slide21.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69.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hyperlink" Target="https://www.rpharms.com/recognition/setting-professional-standards/patient-safety-professional-standards-responding-to-patient-safety-incidents/responding-to-patient-safety-incidents-supporting-resources" TargetMode="External"/><Relationship Id="rId4" Type="http://schemas.openxmlformats.org/officeDocument/2006/relationships/image" Target="../media/image10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rpharms.com/recognition/setting-professional-standards/patient-safety-professional-standards-responding-to-patient-safety-incidents/responding-to-patient-safety-incidents-supporting-resources" TargetMode="External"/><Relationship Id="rId7" Type="http://schemas.openxmlformats.org/officeDocument/2006/relationships/image" Target="../media/image109.sv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08.png"/><Relationship Id="rId5" Type="http://schemas.openxmlformats.org/officeDocument/2006/relationships/image" Target="../media/image69.sv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rpharms.com/recognition/setting-professional-standards/patient-safety-professional-standards-responding-to-patient-safety-incidents/responding-to-patient-safety-incidents-background" TargetMode="External"/><Relationship Id="rId7" Type="http://schemas.openxmlformats.org/officeDocument/2006/relationships/image" Target="../media/image111.svg"/><Relationship Id="rId2" Type="http://schemas.openxmlformats.org/officeDocument/2006/relationships/notesSlide" Target="../notesSlides/notesSlide25.xml"/><Relationship Id="rId1" Type="http://schemas.openxmlformats.org/officeDocument/2006/relationships/slideLayout" Target="../slideLayouts/slideLayout42.xml"/><Relationship Id="rId6" Type="http://schemas.openxmlformats.org/officeDocument/2006/relationships/image" Target="../media/image110.png"/><Relationship Id="rId5" Type="http://schemas.openxmlformats.org/officeDocument/2006/relationships/image" Target="../media/image69.svg"/><Relationship Id="rId4" Type="http://schemas.openxmlformats.org/officeDocument/2006/relationships/image" Target="../media/image68.png"/><Relationship Id="rId9" Type="http://schemas.openxmlformats.org/officeDocument/2006/relationships/image" Target="../media/image11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114.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17.png"/><Relationship Id="rId4" Type="http://schemas.openxmlformats.org/officeDocument/2006/relationships/image" Target="../media/image116.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8" Type="http://schemas.openxmlformats.org/officeDocument/2006/relationships/image" Target="../media/image122.svg"/><Relationship Id="rId3" Type="http://schemas.openxmlformats.org/officeDocument/2006/relationships/image" Target="../media/image118.png"/><Relationship Id="rId7" Type="http://schemas.openxmlformats.org/officeDocument/2006/relationships/image" Target="../media/image121.png"/><Relationship Id="rId12" Type="http://schemas.openxmlformats.org/officeDocument/2006/relationships/image" Target="../media/image126.svg"/><Relationship Id="rId2" Type="http://schemas.openxmlformats.org/officeDocument/2006/relationships/notesSlide" Target="../notesSlides/notesSlide36.xml"/><Relationship Id="rId1" Type="http://schemas.openxmlformats.org/officeDocument/2006/relationships/slideLayout" Target="../slideLayouts/slideLayout26.xml"/><Relationship Id="rId6" Type="http://schemas.openxmlformats.org/officeDocument/2006/relationships/image" Target="../media/image120.sv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svg"/><Relationship Id="rId4" Type="http://schemas.openxmlformats.org/officeDocument/2006/relationships/hyperlink" Target="mailto:support@rpharms.com?subject=Patient%20safety%20standards%20case%20studies" TargetMode="External"/><Relationship Id="rId9" Type="http://schemas.openxmlformats.org/officeDocument/2006/relationships/image" Target="../media/image1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1.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3.sv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CA7888A-AB70-4235-9B5D-422BD97948B6}"/>
              </a:ext>
            </a:extLst>
          </p:cNvPr>
          <p:cNvSpPr>
            <a:spLocks noGrp="1"/>
          </p:cNvSpPr>
          <p:nvPr>
            <p:ph type="body" sz="quarter" idx="10"/>
          </p:nvPr>
        </p:nvSpPr>
        <p:spPr>
          <a:xfrm>
            <a:off x="1495088" y="4365104"/>
            <a:ext cx="9865096" cy="1454576"/>
          </a:xfrm>
        </p:spPr>
        <p:txBody>
          <a:bodyPr/>
          <a:lstStyle/>
          <a:p>
            <a:pPr>
              <a:lnSpc>
                <a:spcPct val="100000"/>
              </a:lnSpc>
              <a:spcAft>
                <a:spcPts val="1400"/>
              </a:spcAft>
            </a:pPr>
            <a:r>
              <a:rPr lang="en-GB" sz="1600" spc="300" dirty="0"/>
              <a:t>THIS PRSENTATION IS DESIGNED TO BE USED AND ADAPTED AS REQUIRED FOR TEACHING PURPOSES. IT IS NOT INTENDED FOR COMMERCIAL USE.</a:t>
            </a:r>
          </a:p>
        </p:txBody>
      </p:sp>
      <p:sp>
        <p:nvSpPr>
          <p:cNvPr id="3" name="Title 2"/>
          <p:cNvSpPr>
            <a:spLocks noGrp="1"/>
          </p:cNvSpPr>
          <p:nvPr>
            <p:ph type="title"/>
          </p:nvPr>
        </p:nvSpPr>
        <p:spPr>
          <a:xfrm>
            <a:off x="1343472" y="1628800"/>
            <a:ext cx="10009112" cy="2592288"/>
          </a:xfrm>
        </p:spPr>
        <p:txBody>
          <a:bodyPr/>
          <a:lstStyle/>
          <a:p>
            <a:r>
              <a:rPr lang="en-GB" dirty="0"/>
              <a:t>Patient safety professional standards – responding to patient safety incidents  </a:t>
            </a:r>
            <a:br>
              <a:rPr lang="en-GB" dirty="0"/>
            </a:br>
            <a:r>
              <a:rPr lang="en-GB" dirty="0">
                <a:solidFill>
                  <a:schemeClr val="accent1"/>
                </a:solidFill>
              </a:rPr>
              <a:t>2024</a:t>
            </a:r>
          </a:p>
        </p:txBody>
      </p:sp>
    </p:spTree>
    <p:extLst>
      <p:ext uri="{BB962C8B-B14F-4D97-AF65-F5344CB8AC3E}">
        <p14:creationId xmlns:p14="http://schemas.microsoft.com/office/powerpoint/2010/main" val="262472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5BD8712-4C7D-ACF3-3258-701DDD5A57C6}"/>
              </a:ext>
            </a:extLst>
          </p:cNvPr>
          <p:cNvSpPr/>
          <p:nvPr/>
        </p:nvSpPr>
        <p:spPr>
          <a:xfrm>
            <a:off x="1847528" y="1628801"/>
            <a:ext cx="5760639" cy="2088232"/>
          </a:xfrm>
          <a:custGeom>
            <a:avLst/>
            <a:gdLst>
              <a:gd name="connsiteX0" fmla="*/ 0 w 8904287"/>
              <a:gd name="connsiteY0" fmla="*/ 0 h 1051059"/>
              <a:gd name="connsiteX1" fmla="*/ 8904287 w 8904287"/>
              <a:gd name="connsiteY1" fmla="*/ 0 h 1051059"/>
              <a:gd name="connsiteX2" fmla="*/ 8904287 w 8904287"/>
              <a:gd name="connsiteY2" fmla="*/ 1051059 h 1051059"/>
              <a:gd name="connsiteX3" fmla="*/ 0 w 8904287"/>
              <a:gd name="connsiteY3" fmla="*/ 1051059 h 1051059"/>
              <a:gd name="connsiteX4" fmla="*/ 0 w 8904287"/>
              <a:gd name="connsiteY4" fmla="*/ 0 h 105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7" h="1051059">
                <a:moveTo>
                  <a:pt x="0" y="0"/>
                </a:moveTo>
                <a:lnTo>
                  <a:pt x="8904287" y="0"/>
                </a:lnTo>
                <a:lnTo>
                  <a:pt x="8904287" y="1051059"/>
                </a:lnTo>
                <a:lnTo>
                  <a:pt x="0" y="1051059"/>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0000" tIns="360000" rIns="360000" bIns="3600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Alongside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relevant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regulatory </a:t>
            </a:r>
            <a:b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standards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statutory</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professional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duty </a:t>
            </a:r>
            <a:b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candour</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requirements, employer’s, organisational and national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policies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indemnity</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arrangements and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legal</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reporting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each of the home nations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2000" kern="1200" dirty="0">
              <a:solidFill>
                <a:schemeClr val="tx1"/>
              </a:solidFill>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9088CFEF-E2CE-9F72-28E7-B06762922390}"/>
              </a:ext>
            </a:extLst>
          </p:cNvPr>
          <p:cNvSpPr/>
          <p:nvPr/>
        </p:nvSpPr>
        <p:spPr>
          <a:xfrm>
            <a:off x="8112224" y="1628800"/>
            <a:ext cx="3096000" cy="2088233"/>
          </a:xfrm>
          <a:custGeom>
            <a:avLst/>
            <a:gdLst>
              <a:gd name="connsiteX0" fmla="*/ 0 w 8904287"/>
              <a:gd name="connsiteY0" fmla="*/ 0 h 1051059"/>
              <a:gd name="connsiteX1" fmla="*/ 8904287 w 8904287"/>
              <a:gd name="connsiteY1" fmla="*/ 0 h 1051059"/>
              <a:gd name="connsiteX2" fmla="*/ 8904287 w 8904287"/>
              <a:gd name="connsiteY2" fmla="*/ 1051059 h 1051059"/>
              <a:gd name="connsiteX3" fmla="*/ 0 w 8904287"/>
              <a:gd name="connsiteY3" fmla="*/ 1051059 h 1051059"/>
              <a:gd name="connsiteX4" fmla="*/ 0 w 8904287"/>
              <a:gd name="connsiteY4" fmla="*/ 0 h 105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7" h="1051059">
                <a:moveTo>
                  <a:pt x="0" y="0"/>
                </a:moveTo>
                <a:lnTo>
                  <a:pt x="8904287" y="0"/>
                </a:lnTo>
                <a:lnTo>
                  <a:pt x="8904287" y="1051059"/>
                </a:lnTo>
                <a:lnTo>
                  <a:pt x="0" y="1051059"/>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60000" rIns="180000" bIns="3600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Within your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scope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remit</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2000" kern="1200" dirty="0">
              <a:solidFill>
                <a:schemeClr val="tx1"/>
              </a:solidFill>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C6D3580B-894D-D24C-2CB6-35D820EB51D5}"/>
              </a:ext>
            </a:extLst>
          </p:cNvPr>
          <p:cNvSpPr/>
          <p:nvPr/>
        </p:nvSpPr>
        <p:spPr>
          <a:xfrm>
            <a:off x="1415480" y="4365104"/>
            <a:ext cx="3096000" cy="2088233"/>
          </a:xfrm>
          <a:custGeom>
            <a:avLst/>
            <a:gdLst>
              <a:gd name="connsiteX0" fmla="*/ 0 w 8904287"/>
              <a:gd name="connsiteY0" fmla="*/ 0 h 1051059"/>
              <a:gd name="connsiteX1" fmla="*/ 8904287 w 8904287"/>
              <a:gd name="connsiteY1" fmla="*/ 0 h 1051059"/>
              <a:gd name="connsiteX2" fmla="*/ 8904287 w 8904287"/>
              <a:gd name="connsiteY2" fmla="*/ 1051059 h 1051059"/>
              <a:gd name="connsiteX3" fmla="*/ 0 w 8904287"/>
              <a:gd name="connsiteY3" fmla="*/ 1051059 h 1051059"/>
              <a:gd name="connsiteX4" fmla="*/ 0 w 8904287"/>
              <a:gd name="connsiteY4" fmla="*/ 0 h 105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7" h="1051059">
                <a:moveTo>
                  <a:pt x="0" y="0"/>
                </a:moveTo>
                <a:lnTo>
                  <a:pt x="8904287" y="0"/>
                </a:lnTo>
                <a:lnTo>
                  <a:pt x="8904287" y="1051059"/>
                </a:lnTo>
                <a:lnTo>
                  <a:pt x="0" y="1051059"/>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60000" rIns="180000" bIns="3600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inform</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local and organisation policies and services.</a:t>
            </a:r>
            <a:endParaRPr lang="en-US" sz="2000" kern="1200" dirty="0">
              <a:solidFill>
                <a:schemeClr val="tx1"/>
              </a:solidFill>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4A9EA676-3F8B-6D58-1C2D-B23ECB995DB7}"/>
              </a:ext>
            </a:extLst>
          </p:cNvPr>
          <p:cNvSpPr/>
          <p:nvPr/>
        </p:nvSpPr>
        <p:spPr>
          <a:xfrm>
            <a:off x="5015880" y="4365104"/>
            <a:ext cx="3096000" cy="2088233"/>
          </a:xfrm>
          <a:custGeom>
            <a:avLst/>
            <a:gdLst>
              <a:gd name="connsiteX0" fmla="*/ 0 w 8904287"/>
              <a:gd name="connsiteY0" fmla="*/ 0 h 1051059"/>
              <a:gd name="connsiteX1" fmla="*/ 8904287 w 8904287"/>
              <a:gd name="connsiteY1" fmla="*/ 0 h 1051059"/>
              <a:gd name="connsiteX2" fmla="*/ 8904287 w 8904287"/>
              <a:gd name="connsiteY2" fmla="*/ 1051059 h 1051059"/>
              <a:gd name="connsiteX3" fmla="*/ 0 w 8904287"/>
              <a:gd name="connsiteY3" fmla="*/ 1051059 h 1051059"/>
              <a:gd name="connsiteX4" fmla="*/ 0 w 8904287"/>
              <a:gd name="connsiteY4" fmla="*/ 0 h 105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7" h="1051059">
                <a:moveTo>
                  <a:pt x="0" y="0"/>
                </a:moveTo>
                <a:lnTo>
                  <a:pt x="8904287" y="0"/>
                </a:lnTo>
                <a:lnTo>
                  <a:pt x="8904287" y="1051059"/>
                </a:lnTo>
                <a:lnTo>
                  <a:pt x="0" y="1051059"/>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60000" rIns="180000" bIns="3600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 the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supporting</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resources</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webpage</a:t>
            </a: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b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help </a:t>
            </a:r>
            <a:r>
              <a:rPr lang="en-GB" sz="20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
            </a:r>
            <a:b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standards.</a:t>
            </a:r>
          </a:p>
        </p:txBody>
      </p:sp>
      <p:sp>
        <p:nvSpPr>
          <p:cNvPr id="14" name="Freeform: Shape 13">
            <a:extLst>
              <a:ext uri="{FF2B5EF4-FFF2-40B4-BE49-F238E27FC236}">
                <a16:creationId xmlns:a16="http://schemas.microsoft.com/office/drawing/2014/main" id="{B00941A9-BBA0-74CC-2D43-EF0BB8EB0B1D}"/>
              </a:ext>
            </a:extLst>
          </p:cNvPr>
          <p:cNvSpPr/>
          <p:nvPr/>
        </p:nvSpPr>
        <p:spPr>
          <a:xfrm>
            <a:off x="8616280" y="4365104"/>
            <a:ext cx="3096000" cy="2088233"/>
          </a:xfrm>
          <a:custGeom>
            <a:avLst/>
            <a:gdLst>
              <a:gd name="connsiteX0" fmla="*/ 0 w 8904287"/>
              <a:gd name="connsiteY0" fmla="*/ 0 h 1051059"/>
              <a:gd name="connsiteX1" fmla="*/ 8904287 w 8904287"/>
              <a:gd name="connsiteY1" fmla="*/ 0 h 1051059"/>
              <a:gd name="connsiteX2" fmla="*/ 8904287 w 8904287"/>
              <a:gd name="connsiteY2" fmla="*/ 1051059 h 1051059"/>
              <a:gd name="connsiteX3" fmla="*/ 0 w 8904287"/>
              <a:gd name="connsiteY3" fmla="*/ 1051059 h 1051059"/>
              <a:gd name="connsiteX4" fmla="*/ 0 w 8904287"/>
              <a:gd name="connsiteY4" fmla="*/ 0 h 105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7" h="1051059">
                <a:moveTo>
                  <a:pt x="0" y="0"/>
                </a:moveTo>
                <a:lnTo>
                  <a:pt x="8904287" y="0"/>
                </a:lnTo>
                <a:lnTo>
                  <a:pt x="8904287" y="1051059"/>
                </a:lnTo>
                <a:lnTo>
                  <a:pt x="0" y="1051059"/>
                </a:lnTo>
                <a:lnTo>
                  <a:pt x="0" y="0"/>
                </a:lnTo>
                <a:close/>
              </a:path>
            </a:pathLst>
          </a:custGeom>
          <a:solidFill>
            <a:schemeClr val="accent3">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60000" rIns="180000" bIns="3600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Arial" panose="020B0604020202020204" pitchFamily="34" charset="0"/>
                <a:cs typeface="Arial" panose="020B0604020202020204" pitchFamily="34" charset="0"/>
              </a:rPr>
              <a:t>In context </a:t>
            </a:r>
            <a:r>
              <a:rPr lang="en-GB" sz="2000" kern="1200" dirty="0">
                <a:solidFill>
                  <a:schemeClr val="tx1"/>
                </a:solidFill>
                <a:latin typeface="Arial" panose="020B0604020202020204" pitchFamily="34" charset="0"/>
                <a:cs typeface="Arial" panose="020B0604020202020204" pitchFamily="34" charset="0"/>
              </a:rPr>
              <a:t>to reflect </a:t>
            </a:r>
            <a:br>
              <a:rPr lang="en-GB" sz="2000" kern="1200" dirty="0">
                <a:solidFill>
                  <a:schemeClr val="tx1"/>
                </a:solidFill>
                <a:latin typeface="Arial" panose="020B0604020202020204" pitchFamily="34" charset="0"/>
                <a:cs typeface="Arial" panose="020B0604020202020204" pitchFamily="34" charset="0"/>
              </a:rPr>
            </a:br>
            <a:r>
              <a:rPr lang="en-GB" sz="2000" kern="1200" dirty="0">
                <a:solidFill>
                  <a:schemeClr val="tx1"/>
                </a:solidFill>
                <a:latin typeface="Arial" panose="020B0604020202020204" pitchFamily="34" charset="0"/>
                <a:cs typeface="Arial" panose="020B0604020202020204" pitchFamily="34" charset="0"/>
              </a:rPr>
              <a:t>on different areas of practice, levels of expertise and settings.</a:t>
            </a:r>
            <a:endParaRPr lang="en-GB" sz="2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itle 1"/>
          <p:cNvSpPr>
            <a:spLocks noGrp="1"/>
          </p:cNvSpPr>
          <p:nvPr>
            <p:ph type="title"/>
          </p:nvPr>
        </p:nvSpPr>
        <p:spPr>
          <a:prstGeom prst="rect">
            <a:avLst/>
          </a:prstGeom>
        </p:spPr>
        <p:txBody>
          <a:bodyPr/>
          <a:lstStyle/>
          <a:p>
            <a:r>
              <a:rPr lang="en-US" sz="3200" kern="1200" dirty="0">
                <a:solidFill>
                  <a:schemeClr val="tx1"/>
                </a:solidFill>
              </a:rPr>
              <a:t>How </a:t>
            </a:r>
            <a:r>
              <a:rPr lang="en-US" sz="3200" dirty="0"/>
              <a:t>sh</a:t>
            </a:r>
            <a:r>
              <a:rPr lang="en-US" sz="3200" kern="1200" dirty="0">
                <a:solidFill>
                  <a:schemeClr val="tx1"/>
                </a:solidFill>
              </a:rPr>
              <a:t>ould they be used?</a:t>
            </a:r>
            <a:endParaRPr lang="en-GB" dirty="0"/>
          </a:p>
        </p:txBody>
      </p:sp>
      <p:pic>
        <p:nvPicPr>
          <p:cNvPr id="16" name="Graphic 15" descr="Link with solid fill">
            <a:extLst>
              <a:ext uri="{FF2B5EF4-FFF2-40B4-BE49-F238E27FC236}">
                <a16:creationId xmlns:a16="http://schemas.microsoft.com/office/drawing/2014/main" id="{DD4C40B3-CB20-3924-6676-E721AAE93F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631504" y="1124744"/>
            <a:ext cx="914400" cy="914400"/>
          </a:xfrm>
          <a:prstGeom prst="rect">
            <a:avLst/>
          </a:prstGeom>
        </p:spPr>
      </p:pic>
      <p:pic>
        <p:nvPicPr>
          <p:cNvPr id="18" name="Graphic 17" descr="Magnifying glass with solid fill">
            <a:extLst>
              <a:ext uri="{FF2B5EF4-FFF2-40B4-BE49-F238E27FC236}">
                <a16:creationId xmlns:a16="http://schemas.microsoft.com/office/drawing/2014/main" id="{FA4AB5D9-BDBF-9631-5C15-94F356C440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2264" y="3933056"/>
            <a:ext cx="914400" cy="914400"/>
          </a:xfrm>
          <a:prstGeom prst="rect">
            <a:avLst/>
          </a:prstGeom>
        </p:spPr>
      </p:pic>
      <p:pic>
        <p:nvPicPr>
          <p:cNvPr id="24" name="Graphic 23" descr="Telescope with solid fill">
            <a:extLst>
              <a:ext uri="{FF2B5EF4-FFF2-40B4-BE49-F238E27FC236}">
                <a16:creationId xmlns:a16="http://schemas.microsoft.com/office/drawing/2014/main" id="{E689088F-6E02-E7A0-AC62-44BC89483A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3888" y="1124744"/>
            <a:ext cx="914400" cy="914400"/>
          </a:xfrm>
          <a:prstGeom prst="rect">
            <a:avLst/>
          </a:prstGeom>
        </p:spPr>
      </p:pic>
      <p:pic>
        <p:nvPicPr>
          <p:cNvPr id="26" name="Graphic 25" descr="Greek Pillar with solid fill">
            <a:extLst>
              <a:ext uri="{FF2B5EF4-FFF2-40B4-BE49-F238E27FC236}">
                <a16:creationId xmlns:a16="http://schemas.microsoft.com/office/drawing/2014/main" id="{F2CE9A53-C8DA-C9A3-BA2C-9A27B48272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27848" y="3933056"/>
            <a:ext cx="914400" cy="914400"/>
          </a:xfrm>
          <a:prstGeom prst="rect">
            <a:avLst/>
          </a:prstGeom>
        </p:spPr>
      </p:pic>
      <p:pic>
        <p:nvPicPr>
          <p:cNvPr id="28" name="Graphic 27" descr="Question Mark with solid fill">
            <a:extLst>
              <a:ext uri="{FF2B5EF4-FFF2-40B4-BE49-F238E27FC236}">
                <a16:creationId xmlns:a16="http://schemas.microsoft.com/office/drawing/2014/main" id="{EB352D37-0329-4B5F-C983-491BB2654F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7144" y="3933056"/>
            <a:ext cx="914400" cy="914400"/>
          </a:xfrm>
          <a:prstGeom prst="rect">
            <a:avLst/>
          </a:prstGeom>
        </p:spPr>
      </p:pic>
    </p:spTree>
    <p:extLst>
      <p:ext uri="{BB962C8B-B14F-4D97-AF65-F5344CB8AC3E}">
        <p14:creationId xmlns:p14="http://schemas.microsoft.com/office/powerpoint/2010/main" val="394666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3582876-2BAE-6BED-475F-C11EE7A64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70609">
            <a:off x="-502557" y="-6121886"/>
            <a:ext cx="19360329" cy="19360329"/>
          </a:xfrm>
          <a:prstGeom prst="rect">
            <a:avLst/>
          </a:prstGeom>
        </p:spPr>
      </p:pic>
      <p:sp>
        <p:nvSpPr>
          <p:cNvPr id="5" name="Freeform: Shape 4">
            <a:extLst>
              <a:ext uri="{FF2B5EF4-FFF2-40B4-BE49-F238E27FC236}">
                <a16:creationId xmlns:a16="http://schemas.microsoft.com/office/drawing/2014/main" id="{EC0F8644-C1CB-8A62-0918-212DAB5D9FD0}"/>
              </a:ext>
            </a:extLst>
          </p:cNvPr>
          <p:cNvSpPr/>
          <p:nvPr/>
        </p:nvSpPr>
        <p:spPr>
          <a:xfrm>
            <a:off x="1524000" y="1196748"/>
            <a:ext cx="8676456" cy="2768070"/>
          </a:xfrm>
          <a:custGeom>
            <a:avLst/>
            <a:gdLst>
              <a:gd name="connsiteX0" fmla="*/ 0 w 8904288"/>
              <a:gd name="connsiteY0" fmla="*/ 0 h 2768070"/>
              <a:gd name="connsiteX1" fmla="*/ 8904288 w 8904288"/>
              <a:gd name="connsiteY1" fmla="*/ 0 h 2768070"/>
              <a:gd name="connsiteX2" fmla="*/ 8904288 w 8904288"/>
              <a:gd name="connsiteY2" fmla="*/ 2768070 h 2768070"/>
              <a:gd name="connsiteX3" fmla="*/ 0 w 8904288"/>
              <a:gd name="connsiteY3" fmla="*/ 2768070 h 2768070"/>
              <a:gd name="connsiteX4" fmla="*/ 0 w 8904288"/>
              <a:gd name="connsiteY4" fmla="*/ 0 h 276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8" h="2768070">
                <a:moveTo>
                  <a:pt x="0" y="0"/>
                </a:moveTo>
                <a:lnTo>
                  <a:pt x="8904288" y="0"/>
                </a:lnTo>
                <a:lnTo>
                  <a:pt x="8904288" y="2768070"/>
                </a:lnTo>
                <a:lnTo>
                  <a:pt x="0" y="27680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latin typeface="Arial" panose="020B0604020202020204" pitchFamily="34" charset="0"/>
                <a:cs typeface="Arial" panose="020B0604020202020204" pitchFamily="34" charset="0"/>
              </a:rPr>
              <a:t>The patient safety professional standards will be maintained on the RPS website.</a:t>
            </a:r>
          </a:p>
        </p:txBody>
      </p:sp>
      <p:sp>
        <p:nvSpPr>
          <p:cNvPr id="6" name="Straight Connector 5">
            <a:extLst>
              <a:ext uri="{FF2B5EF4-FFF2-40B4-BE49-F238E27FC236}">
                <a16:creationId xmlns:a16="http://schemas.microsoft.com/office/drawing/2014/main" id="{44998FEE-7783-CD46-C0C6-51D6C3B4858A}"/>
              </a:ext>
            </a:extLst>
          </p:cNvPr>
          <p:cNvSpPr/>
          <p:nvPr/>
        </p:nvSpPr>
        <p:spPr>
          <a:xfrm>
            <a:off x="1524000" y="3728508"/>
            <a:ext cx="8904288" cy="0"/>
          </a:xfrm>
          <a:prstGeom prst="line">
            <a:avLst/>
          </a:prstGeom>
          <a:ln>
            <a:noFill/>
          </a:ln>
        </p:spPr>
        <p:style>
          <a:lnRef idx="2">
            <a:scrgbClr r="0" g="0" b="0"/>
          </a:lnRef>
          <a:fillRef idx="1">
            <a:schemeClr val="accent5">
              <a:hueOff val="7308917"/>
              <a:satOff val="-10672"/>
              <a:lumOff val="10981"/>
              <a:alphaOff val="0"/>
            </a:schemeClr>
          </a:fillRef>
          <a:effectRef idx="0">
            <a:schemeClr val="accent5">
              <a:hueOff val="7308917"/>
              <a:satOff val="-10672"/>
              <a:lumOff val="10981"/>
              <a:alphaOff val="0"/>
            </a:schemeClr>
          </a:effectRef>
          <a:fontRef idx="minor">
            <a:schemeClr val="lt1"/>
          </a:fontRef>
        </p:style>
        <p:txBody>
          <a:bodyPr/>
          <a:lstStyle/>
          <a:p>
            <a:endParaRPr lang="en-GB"/>
          </a:p>
        </p:txBody>
      </p:sp>
      <p:sp>
        <p:nvSpPr>
          <p:cNvPr id="7" name="Freeform: Shape 6">
            <a:extLst>
              <a:ext uri="{FF2B5EF4-FFF2-40B4-BE49-F238E27FC236}">
                <a16:creationId xmlns:a16="http://schemas.microsoft.com/office/drawing/2014/main" id="{BA38328C-B305-482C-7FA6-1191E112D37E}"/>
              </a:ext>
            </a:extLst>
          </p:cNvPr>
          <p:cNvSpPr/>
          <p:nvPr/>
        </p:nvSpPr>
        <p:spPr>
          <a:xfrm>
            <a:off x="1415480" y="3140968"/>
            <a:ext cx="10260000" cy="1800200"/>
          </a:xfrm>
          <a:custGeom>
            <a:avLst/>
            <a:gdLst>
              <a:gd name="connsiteX0" fmla="*/ 0 w 8904288"/>
              <a:gd name="connsiteY0" fmla="*/ 0 h 2768070"/>
              <a:gd name="connsiteX1" fmla="*/ 8904288 w 8904288"/>
              <a:gd name="connsiteY1" fmla="*/ 0 h 2768070"/>
              <a:gd name="connsiteX2" fmla="*/ 8904288 w 8904288"/>
              <a:gd name="connsiteY2" fmla="*/ 2768070 h 2768070"/>
              <a:gd name="connsiteX3" fmla="*/ 0 w 8904288"/>
              <a:gd name="connsiteY3" fmla="*/ 2768070 h 2768070"/>
              <a:gd name="connsiteX4" fmla="*/ 0 w 8904288"/>
              <a:gd name="connsiteY4" fmla="*/ 0 h 276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8" h="2768070">
                <a:moveTo>
                  <a:pt x="0" y="0"/>
                </a:moveTo>
                <a:lnTo>
                  <a:pt x="8904288" y="0"/>
                </a:lnTo>
                <a:lnTo>
                  <a:pt x="8904288" y="2768070"/>
                </a:lnTo>
                <a:lnTo>
                  <a:pt x="0" y="2768070"/>
                </a:lnTo>
                <a:lnTo>
                  <a:pt x="0" y="0"/>
                </a:lnTo>
                <a:close/>
              </a:path>
            </a:pathLst>
          </a:custGeom>
          <a:solidFill>
            <a:schemeClr val="accent5">
              <a:lumMod val="10000"/>
              <a:lumOff val="90000"/>
            </a:schemeClr>
          </a:solidFill>
          <a:ln w="9525">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91440" rIns="91440" bIns="91440" numCol="1" spcCol="1270" rtlCol="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Arial" panose="020B0604020202020204" pitchFamily="34" charset="0"/>
                <a:cs typeface="Arial" panose="020B0604020202020204" pitchFamily="34" charset="0"/>
              </a:rPr>
              <a:t>RPS </a:t>
            </a:r>
            <a:r>
              <a:rPr lang="en-GB" sz="2000" dirty="0">
                <a:solidFill>
                  <a:schemeClr val="tx1"/>
                </a:solidFill>
                <a:latin typeface="Arial" panose="020B0604020202020204" pitchFamily="34" charset="0"/>
                <a:cs typeface="Arial" panose="020B0604020202020204" pitchFamily="34" charset="0"/>
              </a:rPr>
              <a:t>P</a:t>
            </a:r>
            <a:r>
              <a:rPr lang="en-GB" sz="2000" kern="1200" dirty="0">
                <a:solidFill>
                  <a:schemeClr val="tx1"/>
                </a:solidFill>
                <a:latin typeface="Arial" panose="020B0604020202020204" pitchFamily="34" charset="0"/>
                <a:cs typeface="Arial" panose="020B0604020202020204" pitchFamily="34" charset="0"/>
              </a:rPr>
              <a:t>atient safety professional standards – </a:t>
            </a:r>
            <a:br>
              <a:rPr lang="en-GB" sz="2000" kern="1200" dirty="0">
                <a:solidFill>
                  <a:schemeClr val="tx1"/>
                </a:solidFill>
                <a:latin typeface="Arial" panose="020B0604020202020204" pitchFamily="34" charset="0"/>
                <a:cs typeface="Arial" panose="020B0604020202020204" pitchFamily="34" charset="0"/>
              </a:rPr>
            </a:br>
            <a:r>
              <a:rPr lang="en-GB" sz="2000" kern="1200" dirty="0">
                <a:solidFill>
                  <a:schemeClr val="tx1"/>
                </a:solidFill>
                <a:latin typeface="Arial" panose="020B0604020202020204" pitchFamily="34" charset="0"/>
                <a:cs typeface="Arial" panose="020B0604020202020204" pitchFamily="34" charset="0"/>
              </a:rPr>
              <a:t>responding to patient safety incidents</a:t>
            </a:r>
            <a:r>
              <a:rPr lang="en-GB" sz="2000" b="1" kern="1200" dirty="0">
                <a:solidFill>
                  <a:schemeClr val="accent5"/>
                </a:solidFill>
                <a:latin typeface="Arial" panose="020B0604020202020204" pitchFamily="34" charset="0"/>
                <a:cs typeface="Arial" panose="020B0604020202020204" pitchFamily="34" charset="0"/>
              </a:rPr>
              <a:t> </a:t>
            </a:r>
            <a:r>
              <a:rPr lang="en-GB" sz="2000" b="1" kern="1200" dirty="0">
                <a:solidFill>
                  <a:schemeClr val="accent5"/>
                </a:solidFill>
                <a:latin typeface="Arial" panose="020B0604020202020204" pitchFamily="34" charset="0"/>
                <a:cs typeface="Arial" panose="020B0604020202020204" pitchFamily="34" charset="0"/>
                <a:hlinkClick r:id="rId5"/>
              </a:rPr>
              <a:t>home page</a:t>
            </a:r>
            <a:endParaRPr lang="en-GB" sz="2000" b="1" kern="1200" dirty="0">
              <a:solidFill>
                <a:schemeClr val="accent5"/>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prstGeom prst="rect">
            <a:avLst/>
          </a:prstGeom>
        </p:spPr>
        <p:txBody>
          <a:bodyPr/>
          <a:lstStyle/>
          <a:p>
            <a:r>
              <a:rPr lang="en-US" sz="3200" kern="1200" dirty="0">
                <a:solidFill>
                  <a:schemeClr val="tx1"/>
                </a:solidFill>
              </a:rPr>
              <a:t>Where are they?</a:t>
            </a:r>
            <a:endParaRPr lang="en-GB" dirty="0"/>
          </a:p>
        </p:txBody>
      </p:sp>
      <p:pic>
        <p:nvPicPr>
          <p:cNvPr id="9" name="Graphic 8" descr="Cursor with solid fill">
            <a:extLst>
              <a:ext uri="{FF2B5EF4-FFF2-40B4-BE49-F238E27FC236}">
                <a16:creationId xmlns:a16="http://schemas.microsoft.com/office/drawing/2014/main" id="{DEF24633-471D-2511-88AB-3A067F2D50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256" y="2226568"/>
            <a:ext cx="1346448" cy="1346448"/>
          </a:xfrm>
          <a:prstGeom prst="rect">
            <a:avLst/>
          </a:prstGeom>
        </p:spPr>
      </p:pic>
    </p:spTree>
    <p:extLst>
      <p:ext uri="{BB962C8B-B14F-4D97-AF65-F5344CB8AC3E}">
        <p14:creationId xmlns:p14="http://schemas.microsoft.com/office/powerpoint/2010/main" val="26320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696E663-7B02-354C-BE7E-488C012D918C}"/>
              </a:ext>
            </a:extLst>
          </p:cNvPr>
          <p:cNvSpPr txBox="1">
            <a:spLocks/>
          </p:cNvSpPr>
          <p:nvPr/>
        </p:nvSpPr>
        <p:spPr>
          <a:xfrm>
            <a:off x="2295962" y="168896"/>
            <a:ext cx="7556500" cy="3528392"/>
          </a:xfrm>
          <a:prstGeom prst="rect">
            <a:avLst/>
          </a:prstGeom>
          <a:noFill/>
        </p:spPr>
        <p:txBody>
          <a:bodyPr/>
          <a:lstStyle>
            <a:lvl1pPr algn="ctr" defTabSz="914400" rtl="0" eaLnBrk="1" latinLnBrk="0" hangingPunct="1">
              <a:lnSpc>
                <a:spcPct val="90000"/>
              </a:lnSpc>
              <a:spcBef>
                <a:spcPct val="0"/>
              </a:spcBef>
              <a:buNone/>
              <a:defRPr sz="4800" b="1" kern="1200">
                <a:solidFill>
                  <a:schemeClr val="bg1"/>
                </a:solidFill>
                <a:latin typeface="Georgia" panose="02040502050405020303" pitchFamily="18" charset="0"/>
                <a:ea typeface="+mj-ea"/>
                <a:cs typeface="+mj-cs"/>
              </a:defRPr>
            </a:lvl1pPr>
          </a:lstStyle>
          <a:p>
            <a:r>
              <a:rPr lang="en-GB" sz="45000" dirty="0">
                <a:solidFill>
                  <a:schemeClr val="accent6"/>
                </a:solidFill>
              </a:rPr>
              <a:t>2</a:t>
            </a:r>
            <a:br>
              <a:rPr lang="en-GB" dirty="0"/>
            </a:br>
            <a:endParaRPr lang="en-GB" dirty="0"/>
          </a:p>
        </p:txBody>
      </p:sp>
      <p:sp>
        <p:nvSpPr>
          <p:cNvPr id="3" name="Title 2"/>
          <p:cNvSpPr>
            <a:spLocks noGrp="1"/>
          </p:cNvSpPr>
          <p:nvPr>
            <p:ph type="title"/>
          </p:nvPr>
        </p:nvSpPr>
        <p:spPr/>
        <p:txBody>
          <a:bodyPr/>
          <a:lstStyle/>
          <a:p>
            <a:r>
              <a:rPr lang="en-GB" sz="4800" dirty="0"/>
              <a:t>The update –</a:t>
            </a:r>
            <a:br>
              <a:rPr lang="en-GB" sz="4800" dirty="0"/>
            </a:br>
            <a:r>
              <a:rPr lang="en-GB" sz="4800" dirty="0"/>
              <a:t>reason, process</a:t>
            </a:r>
            <a:br>
              <a:rPr lang="en-GB" sz="4800" dirty="0"/>
            </a:br>
            <a:r>
              <a:rPr lang="en-GB" sz="4800" dirty="0"/>
              <a:t>and consultation</a:t>
            </a:r>
            <a:endParaRPr lang="en-GB" dirty="0"/>
          </a:p>
        </p:txBody>
      </p:sp>
    </p:spTree>
    <p:extLst>
      <p:ext uri="{BB962C8B-B14F-4D97-AF65-F5344CB8AC3E}">
        <p14:creationId xmlns:p14="http://schemas.microsoft.com/office/powerpoint/2010/main" val="95226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8037D5C8-7155-8C61-B0D6-60418B28BB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961894">
            <a:off x="-3441022" y="-6396054"/>
            <a:ext cx="14274349" cy="14274349"/>
          </a:xfrm>
          <a:prstGeom prst="rect">
            <a:avLst/>
          </a:prstGeom>
        </p:spPr>
      </p:pic>
      <p:pic>
        <p:nvPicPr>
          <p:cNvPr id="22" name="Graphic 21">
            <a:extLst>
              <a:ext uri="{FF2B5EF4-FFF2-40B4-BE49-F238E27FC236}">
                <a16:creationId xmlns:a16="http://schemas.microsoft.com/office/drawing/2014/main" id="{4E888E21-CA99-8B46-4E60-D3E500CCB1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70609">
            <a:off x="-1459038" y="-1598594"/>
            <a:ext cx="19360329" cy="19360329"/>
          </a:xfrm>
          <a:prstGeom prst="rect">
            <a:avLst/>
          </a:prstGeom>
        </p:spPr>
      </p:pic>
      <p:sp>
        <p:nvSpPr>
          <p:cNvPr id="2" name="Title 1"/>
          <p:cNvSpPr>
            <a:spLocks noGrp="1"/>
          </p:cNvSpPr>
          <p:nvPr>
            <p:ph type="title"/>
          </p:nvPr>
        </p:nvSpPr>
        <p:spPr>
          <a:prstGeom prst="rect">
            <a:avLst/>
          </a:prstGeom>
        </p:spPr>
        <p:txBody>
          <a:bodyPr/>
          <a:lstStyle/>
          <a:p>
            <a:r>
              <a:rPr lang="en-GB" sz="3200" dirty="0"/>
              <a:t>Why update?</a:t>
            </a:r>
            <a:endParaRPr lang="en-GB" dirty="0"/>
          </a:p>
        </p:txBody>
      </p:sp>
      <p:sp>
        <p:nvSpPr>
          <p:cNvPr id="5" name="Freeform: Shape 4">
            <a:extLst>
              <a:ext uri="{FF2B5EF4-FFF2-40B4-BE49-F238E27FC236}">
                <a16:creationId xmlns:a16="http://schemas.microsoft.com/office/drawing/2014/main" id="{79977AE2-740D-AD6B-1E08-9230E53CB467}"/>
              </a:ext>
            </a:extLst>
          </p:cNvPr>
          <p:cNvSpPr/>
          <p:nvPr/>
        </p:nvSpPr>
        <p:spPr>
          <a:xfrm>
            <a:off x="1380615" y="981052"/>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200" kern="0" spc="0" baseline="0" dirty="0">
                <a:latin typeface="Arial" panose="020B0604020202020204" pitchFamily="34" charset="0"/>
                <a:cs typeface="Arial" panose="020B0604020202020204" pitchFamily="34" charset="0"/>
              </a:rPr>
              <a:t>Over 1,500 unique users annually</a:t>
            </a:r>
            <a:endParaRPr lang="en-US" sz="1200" kern="0" spc="0" baseline="0" dirty="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CF564CFA-8FD2-5A47-AD95-49C807B97D57}"/>
              </a:ext>
            </a:extLst>
          </p:cNvPr>
          <p:cNvSpPr/>
          <p:nvPr/>
        </p:nvSpPr>
        <p:spPr>
          <a:xfrm>
            <a:off x="4056533" y="981052"/>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664447"/>
              <a:satOff val="-970"/>
              <a:lumOff val="998"/>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200" kern="0" spc="0" baseline="0" dirty="0">
                <a:latin typeface="Arial" panose="020B0604020202020204" pitchFamily="34" charset="0"/>
                <a:cs typeface="Arial" panose="020B0604020202020204" pitchFamily="34" charset="0"/>
              </a:rPr>
              <a:t>Review date</a:t>
            </a:r>
            <a:endParaRPr lang="en-US" sz="1200" kern="0" spc="0" baseline="0"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2DA8943B-72E4-4365-F714-06C0ABEA6462}"/>
              </a:ext>
            </a:extLst>
          </p:cNvPr>
          <p:cNvSpPr/>
          <p:nvPr/>
        </p:nvSpPr>
        <p:spPr>
          <a:xfrm>
            <a:off x="9408368" y="980728"/>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1328894"/>
              <a:satOff val="-1940"/>
              <a:lumOff val="1997"/>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711200">
              <a:lnSpc>
                <a:spcPct val="90000"/>
              </a:lnSpc>
              <a:spcBef>
                <a:spcPct val="0"/>
              </a:spcBef>
              <a:spcAft>
                <a:spcPct val="35000"/>
              </a:spcAft>
              <a:buNone/>
            </a:pPr>
            <a:r>
              <a:rPr lang="en-GB" sz="1200" kern="0" spc="0" baseline="0" dirty="0">
                <a:solidFill>
                  <a:srgbClr val="FFFFFF"/>
                </a:solidFill>
                <a:latin typeface="Arial" panose="020B0604020202020204" pitchFamily="34" charset="0"/>
                <a:ea typeface="+mn-ea"/>
                <a:cs typeface="Arial" panose="020B0604020202020204" pitchFamily="34" charset="0"/>
              </a:rPr>
              <a:t>NHS England systems engineering initiative for patient safety framework (SEIPS)</a:t>
            </a:r>
            <a:endParaRPr lang="en-US" sz="1200" kern="0" spc="0" baseline="0" dirty="0">
              <a:solidFill>
                <a:srgbClr val="FFFFFF"/>
              </a:solidFill>
              <a:latin typeface="Arial" panose="020B0604020202020204" pitchFamily="34" charset="0"/>
              <a:ea typeface="+mn-ea"/>
              <a:cs typeface="Arial" panose="020B0604020202020204" pitchFamily="34" charset="0"/>
            </a:endParaRPr>
          </a:p>
        </p:txBody>
      </p:sp>
      <p:sp>
        <p:nvSpPr>
          <p:cNvPr id="8" name="Freeform: Shape 7">
            <a:extLst>
              <a:ext uri="{FF2B5EF4-FFF2-40B4-BE49-F238E27FC236}">
                <a16:creationId xmlns:a16="http://schemas.microsoft.com/office/drawing/2014/main" id="{DC129014-7CBD-5F04-3760-ED63C6420B82}"/>
              </a:ext>
            </a:extLst>
          </p:cNvPr>
          <p:cNvSpPr/>
          <p:nvPr/>
        </p:nvSpPr>
        <p:spPr>
          <a:xfrm>
            <a:off x="6732451" y="980728"/>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5">
              <a:hueOff val="1993341"/>
              <a:satOff val="-2911"/>
              <a:lumOff val="2995"/>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200" kern="0" spc="0" baseline="0" dirty="0">
                <a:solidFill>
                  <a:srgbClr val="FFFFFF"/>
                </a:solidFill>
                <a:latin typeface="Arial" panose="020B0604020202020204" pitchFamily="34" charset="0"/>
                <a:ea typeface="+mn-ea"/>
                <a:cs typeface="Arial" panose="020B0604020202020204" pitchFamily="34" charset="0"/>
              </a:rPr>
              <a:t>NHS England patient safety incident response framework (PSIRF) </a:t>
            </a:r>
            <a:endParaRPr lang="en-US" sz="1200" kern="0" spc="0" baseline="0" dirty="0">
              <a:solidFill>
                <a:srgbClr val="FFFFFF"/>
              </a:solidFill>
              <a:latin typeface="Arial" panose="020B0604020202020204" pitchFamily="34" charset="0"/>
              <a:ea typeface="+mn-ea"/>
              <a:cs typeface="Arial" panose="020B0604020202020204" pitchFamily="34" charset="0"/>
            </a:endParaRPr>
          </a:p>
        </p:txBody>
      </p:sp>
      <p:sp>
        <p:nvSpPr>
          <p:cNvPr id="9" name="Freeform: Shape 8">
            <a:extLst>
              <a:ext uri="{FF2B5EF4-FFF2-40B4-BE49-F238E27FC236}">
                <a16:creationId xmlns:a16="http://schemas.microsoft.com/office/drawing/2014/main" id="{577A6D96-F7F9-1535-F0E1-8C9179C83711}"/>
              </a:ext>
            </a:extLst>
          </p:cNvPr>
          <p:cNvSpPr/>
          <p:nvPr/>
        </p:nvSpPr>
        <p:spPr>
          <a:xfrm>
            <a:off x="1380615" y="2457053"/>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5">
              <a:hueOff val="2657788"/>
              <a:satOff val="-3881"/>
              <a:lumOff val="3993"/>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711200">
              <a:lnSpc>
                <a:spcPct val="90000"/>
              </a:lnSpc>
              <a:spcBef>
                <a:spcPct val="0"/>
              </a:spcBef>
              <a:spcAft>
                <a:spcPct val="35000"/>
              </a:spcAft>
              <a:buNone/>
            </a:pPr>
            <a:r>
              <a:rPr lang="en-GB" sz="1200" kern="0" spc="0" baseline="0" dirty="0">
                <a:solidFill>
                  <a:srgbClr val="FFFFFF"/>
                </a:solidFill>
                <a:latin typeface="Arial" panose="020B0604020202020204" pitchFamily="34" charset="0"/>
                <a:ea typeface="+mn-ea"/>
                <a:cs typeface="Arial" panose="020B0604020202020204" pitchFamily="34" charset="0"/>
              </a:rPr>
              <a:t>GPhC keeping patients safe: being open and honest when things go wrong  </a:t>
            </a:r>
            <a:endParaRPr lang="en-US" sz="1200" kern="0" spc="0" baseline="0" dirty="0">
              <a:solidFill>
                <a:srgbClr val="FFFFFF"/>
              </a:solidFill>
              <a:latin typeface="Arial" panose="020B0604020202020204" pitchFamily="34" charset="0"/>
              <a:ea typeface="+mn-ea"/>
              <a:cs typeface="Arial" panose="020B0604020202020204" pitchFamily="34" charset="0"/>
            </a:endParaRPr>
          </a:p>
        </p:txBody>
      </p:sp>
      <p:sp>
        <p:nvSpPr>
          <p:cNvPr id="10" name="Freeform: Shape 9">
            <a:extLst>
              <a:ext uri="{FF2B5EF4-FFF2-40B4-BE49-F238E27FC236}">
                <a16:creationId xmlns:a16="http://schemas.microsoft.com/office/drawing/2014/main" id="{5FA0A081-CAF0-DAB3-83D3-D93DD770D0A6}"/>
              </a:ext>
            </a:extLst>
          </p:cNvPr>
          <p:cNvSpPr/>
          <p:nvPr/>
        </p:nvSpPr>
        <p:spPr>
          <a:xfrm>
            <a:off x="4056533" y="2457053"/>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3322235"/>
              <a:satOff val="-4851"/>
              <a:lumOff val="4991"/>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200" kern="0" spc="0" baseline="0" dirty="0">
                <a:solidFill>
                  <a:srgbClr val="FFFFFF"/>
                </a:solidFill>
                <a:latin typeface="Arial" panose="020B0604020202020204" pitchFamily="34" charset="0"/>
                <a:ea typeface="+mn-ea"/>
                <a:cs typeface="Arial" panose="020B0604020202020204" pitchFamily="34" charset="0"/>
              </a:rPr>
              <a:t>GPhC pharmacy team toolkit: learning from incidents</a:t>
            </a:r>
            <a:endParaRPr lang="en-US" sz="1200" kern="0" spc="0" baseline="0" dirty="0">
              <a:solidFill>
                <a:srgbClr val="FFFFFF"/>
              </a:solidFill>
              <a:latin typeface="Arial" panose="020B0604020202020204" pitchFamily="34" charset="0"/>
              <a:ea typeface="+mn-ea"/>
              <a:cs typeface="Arial" panose="020B0604020202020204" pitchFamily="34" charset="0"/>
            </a:endParaRPr>
          </a:p>
        </p:txBody>
      </p:sp>
      <p:sp>
        <p:nvSpPr>
          <p:cNvPr id="11" name="Freeform: Shape 10">
            <a:extLst>
              <a:ext uri="{FF2B5EF4-FFF2-40B4-BE49-F238E27FC236}">
                <a16:creationId xmlns:a16="http://schemas.microsoft.com/office/drawing/2014/main" id="{2A7CF699-49B7-7DB8-7E03-7F66EC20D9CB}"/>
              </a:ext>
            </a:extLst>
          </p:cNvPr>
          <p:cNvSpPr/>
          <p:nvPr/>
        </p:nvSpPr>
        <p:spPr>
          <a:xfrm>
            <a:off x="6732451" y="2457053"/>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5">
              <a:hueOff val="3986682"/>
              <a:satOff val="-5821"/>
              <a:lumOff val="599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200" kern="0" spc="0" baseline="0" dirty="0">
                <a:solidFill>
                  <a:srgbClr val="FFFFFF"/>
                </a:solidFill>
                <a:latin typeface="Arial" panose="020B0604020202020204" pitchFamily="34" charset="0"/>
                <a:ea typeface="+mn-ea"/>
                <a:cs typeface="Arial" panose="020B0604020202020204" pitchFamily="34" charset="0"/>
              </a:rPr>
              <a:t>Just culture</a:t>
            </a:r>
            <a:endParaRPr lang="en-US" sz="1200" kern="0" spc="0" baseline="0" dirty="0">
              <a:solidFill>
                <a:srgbClr val="FFFFFF"/>
              </a:solidFill>
              <a:latin typeface="Arial" panose="020B0604020202020204" pitchFamily="34" charset="0"/>
              <a:ea typeface="+mn-ea"/>
              <a:cs typeface="Arial" panose="020B0604020202020204" pitchFamily="34" charset="0"/>
            </a:endParaRPr>
          </a:p>
        </p:txBody>
      </p:sp>
      <p:sp>
        <p:nvSpPr>
          <p:cNvPr id="12" name="Freeform: Shape 11">
            <a:extLst>
              <a:ext uri="{FF2B5EF4-FFF2-40B4-BE49-F238E27FC236}">
                <a16:creationId xmlns:a16="http://schemas.microsoft.com/office/drawing/2014/main" id="{A4FF4B82-8C05-9580-F9DC-E4D89ED37678}"/>
              </a:ext>
            </a:extLst>
          </p:cNvPr>
          <p:cNvSpPr/>
          <p:nvPr/>
        </p:nvSpPr>
        <p:spPr>
          <a:xfrm>
            <a:off x="9408368" y="2457053"/>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5">
              <a:hueOff val="4651129"/>
              <a:satOff val="-6791"/>
              <a:lumOff val="6988"/>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200" kern="0" spc="0" baseline="0" dirty="0">
                <a:solidFill>
                  <a:srgbClr val="FFFFFF"/>
                </a:solidFill>
                <a:latin typeface="Arial" panose="020B0604020202020204" pitchFamily="34" charset="0"/>
                <a:ea typeface="+mn-ea"/>
                <a:cs typeface="Arial" panose="020B0604020202020204" pitchFamily="34" charset="0"/>
              </a:rPr>
              <a:t>Duty of candour</a:t>
            </a:r>
            <a:endParaRPr lang="en-US" sz="1200" kern="0" spc="0" baseline="0" dirty="0">
              <a:solidFill>
                <a:srgbClr val="FFFFFF"/>
              </a:solidFill>
              <a:latin typeface="Arial" panose="020B0604020202020204" pitchFamily="34" charset="0"/>
              <a:ea typeface="+mn-ea"/>
              <a:cs typeface="Arial" panose="020B0604020202020204" pitchFamily="34" charset="0"/>
            </a:endParaRPr>
          </a:p>
        </p:txBody>
      </p:sp>
      <p:sp>
        <p:nvSpPr>
          <p:cNvPr id="13" name="Freeform: Shape 12">
            <a:extLst>
              <a:ext uri="{FF2B5EF4-FFF2-40B4-BE49-F238E27FC236}">
                <a16:creationId xmlns:a16="http://schemas.microsoft.com/office/drawing/2014/main" id="{83BABD52-C941-28DA-6108-A12B68A18AB2}"/>
              </a:ext>
            </a:extLst>
          </p:cNvPr>
          <p:cNvSpPr/>
          <p:nvPr/>
        </p:nvSpPr>
        <p:spPr>
          <a:xfrm>
            <a:off x="1380615" y="3933054"/>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p:spPr>
        <p:style>
          <a:lnRef idx="2">
            <a:schemeClr val="lt1">
              <a:hueOff val="0"/>
              <a:satOff val="0"/>
              <a:lumOff val="0"/>
              <a:alphaOff val="0"/>
            </a:schemeClr>
          </a:lnRef>
          <a:fillRef idx="1">
            <a:schemeClr val="accent5">
              <a:hueOff val="5315576"/>
              <a:satOff val="-7761"/>
              <a:lumOff val="7986"/>
              <a:alphaOff val="0"/>
            </a:schemeClr>
          </a:fillRef>
          <a:effectRef idx="0">
            <a:schemeClr val="accent5">
              <a:hueOff val="5315576"/>
              <a:satOff val="-7761"/>
              <a:lumOff val="7986"/>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200" kern="0" spc="0" baseline="0" dirty="0">
                <a:solidFill>
                  <a:srgbClr val="FFFFFF"/>
                </a:solidFill>
                <a:latin typeface="Arial" panose="020B0604020202020204" pitchFamily="34" charset="0"/>
                <a:ea typeface="+mn-ea"/>
                <a:cs typeface="Arial" panose="020B0604020202020204" pitchFamily="34" charset="0"/>
              </a:rPr>
              <a:t>The pharmacy (preparation and dispensing errors – hospital and other pharmacy services) order 2022 </a:t>
            </a:r>
          </a:p>
        </p:txBody>
      </p:sp>
      <p:sp>
        <p:nvSpPr>
          <p:cNvPr id="14" name="Freeform: Shape 13">
            <a:extLst>
              <a:ext uri="{FF2B5EF4-FFF2-40B4-BE49-F238E27FC236}">
                <a16:creationId xmlns:a16="http://schemas.microsoft.com/office/drawing/2014/main" id="{AEE6A949-081D-017E-7E6F-31DBFD0DD809}"/>
              </a:ext>
            </a:extLst>
          </p:cNvPr>
          <p:cNvSpPr/>
          <p:nvPr/>
        </p:nvSpPr>
        <p:spPr>
          <a:xfrm>
            <a:off x="4056533" y="3933054"/>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p:spPr>
        <p:style>
          <a:lnRef idx="2">
            <a:schemeClr val="lt1">
              <a:hueOff val="0"/>
              <a:satOff val="0"/>
              <a:lumOff val="0"/>
              <a:alphaOff val="0"/>
            </a:schemeClr>
          </a:lnRef>
          <a:fillRef idx="1">
            <a:schemeClr val="accent5">
              <a:hueOff val="5980023"/>
              <a:satOff val="-8732"/>
              <a:lumOff val="8984"/>
              <a:alphaOff val="0"/>
            </a:schemeClr>
          </a:fillRef>
          <a:effectRef idx="0">
            <a:schemeClr val="accent5">
              <a:hueOff val="5980023"/>
              <a:satOff val="-8732"/>
              <a:lumOff val="8984"/>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200" kern="0" spc="0" baseline="0" dirty="0">
                <a:solidFill>
                  <a:srgbClr val="FFFFFF"/>
                </a:solidFill>
                <a:latin typeface="Arial" panose="020B0604020202020204" pitchFamily="34" charset="0"/>
                <a:ea typeface="+mn-ea"/>
                <a:cs typeface="Arial" panose="020B0604020202020204" pitchFamily="34" charset="0"/>
              </a:rPr>
              <a:t>RPS GPhC joint statement on the position of professional standards</a:t>
            </a:r>
          </a:p>
        </p:txBody>
      </p:sp>
      <p:sp>
        <p:nvSpPr>
          <p:cNvPr id="15" name="Freeform: Shape 14">
            <a:extLst>
              <a:ext uri="{FF2B5EF4-FFF2-40B4-BE49-F238E27FC236}">
                <a16:creationId xmlns:a16="http://schemas.microsoft.com/office/drawing/2014/main" id="{BB16B812-3746-5F63-2F15-DC20C84EFC03}"/>
              </a:ext>
            </a:extLst>
          </p:cNvPr>
          <p:cNvSpPr/>
          <p:nvPr/>
        </p:nvSpPr>
        <p:spPr>
          <a:xfrm>
            <a:off x="6732451" y="3933054"/>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p:spPr>
        <p:style>
          <a:lnRef idx="2">
            <a:schemeClr val="lt1">
              <a:hueOff val="0"/>
              <a:satOff val="0"/>
              <a:lumOff val="0"/>
              <a:alphaOff val="0"/>
            </a:schemeClr>
          </a:lnRef>
          <a:fillRef idx="1">
            <a:schemeClr val="accent5">
              <a:hueOff val="6644470"/>
              <a:satOff val="-9702"/>
              <a:lumOff val="9983"/>
              <a:alphaOff val="0"/>
            </a:schemeClr>
          </a:fillRef>
          <a:effectRef idx="0">
            <a:schemeClr val="accent5">
              <a:hueOff val="6644470"/>
              <a:satOff val="-9702"/>
              <a:lumOff val="9983"/>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GB" sz="1200" kern="0" spc="0" baseline="0" dirty="0">
                <a:solidFill>
                  <a:srgbClr val="FFFFFF"/>
                </a:solidFill>
                <a:latin typeface="Arial" panose="020B0604020202020204" pitchFamily="34" charset="0"/>
                <a:ea typeface="+mn-ea"/>
                <a:cs typeface="Arial" panose="020B0604020202020204" pitchFamily="34" charset="0"/>
              </a:rPr>
              <a:t>Updated terminology</a:t>
            </a:r>
          </a:p>
        </p:txBody>
      </p:sp>
      <p:sp>
        <p:nvSpPr>
          <p:cNvPr id="17" name="Freeform: Shape 16">
            <a:extLst>
              <a:ext uri="{FF2B5EF4-FFF2-40B4-BE49-F238E27FC236}">
                <a16:creationId xmlns:a16="http://schemas.microsoft.com/office/drawing/2014/main" id="{816F77ED-1D49-F3DF-0EAC-B5DF4947679B}"/>
              </a:ext>
            </a:extLst>
          </p:cNvPr>
          <p:cNvSpPr/>
          <p:nvPr/>
        </p:nvSpPr>
        <p:spPr>
          <a:xfrm>
            <a:off x="9408368" y="3933054"/>
            <a:ext cx="2232000" cy="1296000"/>
          </a:xfrm>
          <a:custGeom>
            <a:avLst/>
            <a:gdLst>
              <a:gd name="connsiteX0" fmla="*/ 0 w 1983311"/>
              <a:gd name="connsiteY0" fmla="*/ 0 h 1189986"/>
              <a:gd name="connsiteX1" fmla="*/ 1983311 w 1983311"/>
              <a:gd name="connsiteY1" fmla="*/ 0 h 1189986"/>
              <a:gd name="connsiteX2" fmla="*/ 1983311 w 1983311"/>
              <a:gd name="connsiteY2" fmla="*/ 1189986 h 1189986"/>
              <a:gd name="connsiteX3" fmla="*/ 0 w 1983311"/>
              <a:gd name="connsiteY3" fmla="*/ 1189986 h 1189986"/>
              <a:gd name="connsiteX4" fmla="*/ 0 w 1983311"/>
              <a:gd name="connsiteY4" fmla="*/ 0 h 1189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311" h="1189986">
                <a:moveTo>
                  <a:pt x="0" y="0"/>
                </a:moveTo>
                <a:lnTo>
                  <a:pt x="1983311" y="0"/>
                </a:lnTo>
                <a:lnTo>
                  <a:pt x="1983311" y="1189986"/>
                </a:lnTo>
                <a:lnTo>
                  <a:pt x="0" y="1189986"/>
                </a:lnTo>
                <a:lnTo>
                  <a:pt x="0" y="0"/>
                </a:lnTo>
                <a:close/>
              </a:path>
            </a:pathLst>
          </a:custGeom>
        </p:spPr>
        <p:style>
          <a:lnRef idx="2">
            <a:schemeClr val="lt1">
              <a:hueOff val="0"/>
              <a:satOff val="0"/>
              <a:lumOff val="0"/>
              <a:alphaOff val="0"/>
            </a:schemeClr>
          </a:lnRef>
          <a:fillRef idx="1">
            <a:schemeClr val="accent5">
              <a:hueOff val="7308917"/>
              <a:satOff val="-10672"/>
              <a:lumOff val="10981"/>
              <a:alphaOff val="0"/>
            </a:schemeClr>
          </a:fillRef>
          <a:effectRef idx="0">
            <a:schemeClr val="accent5">
              <a:hueOff val="7308917"/>
              <a:satOff val="-10672"/>
              <a:lumOff val="10981"/>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200" b="0" i="0" kern="0" spc="0" baseline="0" dirty="0">
                <a:solidFill>
                  <a:schemeClr val="bg1"/>
                </a:solidFill>
                <a:effectLst/>
                <a:latin typeface="Arial" panose="020B0604020202020204" pitchFamily="34" charset="0"/>
                <a:cs typeface="Arial" panose="020B0604020202020204" pitchFamily="34" charset="0"/>
              </a:rPr>
              <a:t>Community pharmacy focused, needs expanding due to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an evolving pharmacy landscape and expanding roles</a:t>
            </a:r>
            <a:endParaRPr lang="en-GB" sz="1200" kern="0" spc="0" baseline="0" dirty="0">
              <a:solidFill>
                <a:schemeClr val="bg1"/>
              </a:solidFill>
              <a:latin typeface="Arial" panose="020B0604020202020204" pitchFamily="34" charset="0"/>
              <a:ea typeface="+mn-ea"/>
              <a:cs typeface="Arial" panose="020B0604020202020204" pitchFamily="34" charset="0"/>
            </a:endParaRPr>
          </a:p>
        </p:txBody>
      </p:sp>
      <p:sp>
        <p:nvSpPr>
          <p:cNvPr id="19" name="Text Placeholder 2">
            <a:extLst>
              <a:ext uri="{FF2B5EF4-FFF2-40B4-BE49-F238E27FC236}">
                <a16:creationId xmlns:a16="http://schemas.microsoft.com/office/drawing/2014/main" id="{543BAA19-BC2C-EBCF-B703-D6FDAC399161}"/>
              </a:ext>
            </a:extLst>
          </p:cNvPr>
          <p:cNvSpPr txBox="1">
            <a:spLocks/>
          </p:cNvSpPr>
          <p:nvPr/>
        </p:nvSpPr>
        <p:spPr>
          <a:xfrm>
            <a:off x="1524000" y="5800007"/>
            <a:ext cx="10260000" cy="852253"/>
          </a:xfrm>
          <a:prstGeom prst="rect">
            <a:avLst/>
          </a:prstGeom>
          <a:solidFill>
            <a:schemeClr val="accent5">
              <a:lumMod val="10000"/>
              <a:lumOff val="90000"/>
            </a:schemeClr>
          </a:solidFill>
          <a:ln w="9525">
            <a:noFill/>
          </a:ln>
          <a:effectLst/>
        </p:spPr>
        <p:txBody>
          <a:bodyPr spcFirstLastPara="0" vert="horz" wrap="square" lIns="144000" tIns="144000" rIns="144000" bIns="144000"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For further information on how the standards were updated, </a:t>
            </a:r>
            <a:br>
              <a:rPr lang="en-GB" sz="2000" dirty="0"/>
            </a:br>
            <a:r>
              <a:rPr lang="en-GB" sz="2000" dirty="0"/>
              <a:t>please see the </a:t>
            </a:r>
            <a:r>
              <a:rPr lang="en-GB" sz="2000" b="1" dirty="0">
                <a:solidFill>
                  <a:schemeClr val="accent6"/>
                </a:solidFill>
                <a:hlinkClick r:id="rId5"/>
              </a:rPr>
              <a:t>RPS website</a:t>
            </a:r>
            <a:endParaRPr lang="en-GB" sz="2000" b="1" dirty="0"/>
          </a:p>
        </p:txBody>
      </p:sp>
      <p:pic>
        <p:nvPicPr>
          <p:cNvPr id="20" name="Graphic 19" descr="Cursor with solid fill">
            <a:extLst>
              <a:ext uri="{FF2B5EF4-FFF2-40B4-BE49-F238E27FC236}">
                <a16:creationId xmlns:a16="http://schemas.microsoft.com/office/drawing/2014/main" id="{B61F64CD-C98B-42BE-F93D-81FA5B592C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7619" y="5673427"/>
            <a:ext cx="1067941" cy="1067941"/>
          </a:xfrm>
          <a:prstGeom prst="rect">
            <a:avLst/>
          </a:prstGeom>
        </p:spPr>
      </p:pic>
    </p:spTree>
    <p:extLst>
      <p:ext uri="{BB962C8B-B14F-4D97-AF65-F5344CB8AC3E}">
        <p14:creationId xmlns:p14="http://schemas.microsoft.com/office/powerpoint/2010/main" val="179477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FCD091A9-3E0D-4F78-B78F-B6F01566D2EE}"/>
              </a:ext>
            </a:extLst>
          </p:cNvPr>
          <p:cNvSpPr>
            <a:spLocks noGrp="1"/>
          </p:cNvSpPr>
          <p:nvPr>
            <p:ph type="title"/>
          </p:nvPr>
        </p:nvSpPr>
        <p:spPr/>
        <p:txBody>
          <a:bodyPr/>
          <a:lstStyle/>
          <a:p>
            <a:r>
              <a:rPr lang="en-GB" sz="3200" dirty="0"/>
              <a:t>How were they updated? </a:t>
            </a:r>
          </a:p>
        </p:txBody>
      </p:sp>
      <p:sp>
        <p:nvSpPr>
          <p:cNvPr id="69" name="Rectangle 68">
            <a:extLst>
              <a:ext uri="{FF2B5EF4-FFF2-40B4-BE49-F238E27FC236}">
                <a16:creationId xmlns:a16="http://schemas.microsoft.com/office/drawing/2014/main" id="{3976B7C0-4B70-48D7-A1EE-957812519961}"/>
              </a:ext>
            </a:extLst>
          </p:cNvPr>
          <p:cNvSpPr/>
          <p:nvPr/>
        </p:nvSpPr>
        <p:spPr>
          <a:xfrm>
            <a:off x="2221531" y="989735"/>
            <a:ext cx="8206757" cy="6390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7A13BBA3-F954-4889-9DED-62EAA28BD911}"/>
              </a:ext>
            </a:extLst>
          </p:cNvPr>
          <p:cNvSpPr/>
          <p:nvPr/>
        </p:nvSpPr>
        <p:spPr>
          <a:xfrm>
            <a:off x="2221531" y="1791447"/>
            <a:ext cx="8206757" cy="6709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AAF776B6-FD4F-4D92-8324-83F8768E6470}"/>
              </a:ext>
            </a:extLst>
          </p:cNvPr>
          <p:cNvSpPr/>
          <p:nvPr/>
        </p:nvSpPr>
        <p:spPr>
          <a:xfrm>
            <a:off x="2221531" y="1793039"/>
            <a:ext cx="8206757" cy="6278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06CA2351-2D5B-427A-8636-285A22A79B17}"/>
              </a:ext>
            </a:extLst>
          </p:cNvPr>
          <p:cNvSpPr/>
          <p:nvPr/>
        </p:nvSpPr>
        <p:spPr>
          <a:xfrm>
            <a:off x="1524000" y="2593954"/>
            <a:ext cx="10260000" cy="631515"/>
          </a:xfrm>
          <a:prstGeom prst="roundRect">
            <a:avLst>
              <a:gd name="adj" fmla="val 10000"/>
            </a:avLst>
          </a:prstGeom>
          <a:solidFill>
            <a:schemeClr val="accent2">
              <a:lumMod val="20000"/>
              <a:lumOff val="80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B70C74CF-EA7E-4C02-931E-514BB227EC4D}"/>
              </a:ext>
            </a:extLst>
          </p:cNvPr>
          <p:cNvSpPr/>
          <p:nvPr/>
        </p:nvSpPr>
        <p:spPr>
          <a:xfrm>
            <a:off x="2221531" y="2594752"/>
            <a:ext cx="8206757" cy="6709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331951F3-6CE8-45D2-B264-8CC2C200C617}"/>
              </a:ext>
            </a:extLst>
          </p:cNvPr>
          <p:cNvSpPr txBox="1"/>
          <p:nvPr/>
        </p:nvSpPr>
        <p:spPr>
          <a:xfrm>
            <a:off x="2221531" y="2594752"/>
            <a:ext cx="8206757" cy="6182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7878" tIns="67878" rIns="67878" bIns="67878" numCol="1" spcCol="1270" anchor="ctr" anchorCtr="0">
            <a:noAutofit/>
          </a:bodyPr>
          <a:lstStyle/>
          <a:p>
            <a:pPr marL="0" lvl="0" indent="0" algn="l" defTabSz="800100">
              <a:lnSpc>
                <a:spcPct val="100000"/>
              </a:lnSpc>
              <a:spcBef>
                <a:spcPct val="0"/>
              </a:spcBef>
              <a:spcAft>
                <a:spcPct val="35000"/>
              </a:spcAft>
              <a:buNone/>
            </a:pPr>
            <a:r>
              <a:rPr lang="en-GB" kern="1200" dirty="0">
                <a:latin typeface="Arial" panose="020B0604020202020204" pitchFamily="34" charset="0"/>
                <a:cs typeface="Arial" panose="020B0604020202020204" pitchFamily="34" charset="0"/>
              </a:rPr>
              <a:t>Consultation analysed. Group reviewed consultation feedback. Comments from consultation incorporated to create first draft</a:t>
            </a:r>
          </a:p>
        </p:txBody>
      </p:sp>
      <p:sp>
        <p:nvSpPr>
          <p:cNvPr id="61" name="Rectangle 60">
            <a:extLst>
              <a:ext uri="{FF2B5EF4-FFF2-40B4-BE49-F238E27FC236}">
                <a16:creationId xmlns:a16="http://schemas.microsoft.com/office/drawing/2014/main" id="{55CD2515-0602-4FD7-B150-4B3CD858D10B}"/>
              </a:ext>
            </a:extLst>
          </p:cNvPr>
          <p:cNvSpPr/>
          <p:nvPr/>
        </p:nvSpPr>
        <p:spPr>
          <a:xfrm>
            <a:off x="2221531" y="3396464"/>
            <a:ext cx="8206757" cy="6086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D65DAB84-A570-40EF-BCD6-FB67A7096299}"/>
              </a:ext>
            </a:extLst>
          </p:cNvPr>
          <p:cNvSpPr/>
          <p:nvPr/>
        </p:nvSpPr>
        <p:spPr>
          <a:xfrm>
            <a:off x="2221531" y="4198176"/>
            <a:ext cx="8206757" cy="6709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75" name="Text Placeholder 2">
            <a:extLst>
              <a:ext uri="{FF2B5EF4-FFF2-40B4-BE49-F238E27FC236}">
                <a16:creationId xmlns:a16="http://schemas.microsoft.com/office/drawing/2014/main" id="{30E3F3A1-A537-44C3-B8F3-A42A0ECA444C}"/>
              </a:ext>
            </a:extLst>
          </p:cNvPr>
          <p:cNvSpPr txBox="1">
            <a:spLocks/>
          </p:cNvSpPr>
          <p:nvPr/>
        </p:nvSpPr>
        <p:spPr>
          <a:xfrm>
            <a:off x="1524000" y="5800007"/>
            <a:ext cx="10260000" cy="852253"/>
          </a:xfrm>
          <a:prstGeom prst="rect">
            <a:avLst/>
          </a:prstGeom>
          <a:solidFill>
            <a:schemeClr val="accent5">
              <a:lumMod val="10000"/>
              <a:lumOff val="90000"/>
            </a:schemeClr>
          </a:solidFill>
          <a:ln w="9525">
            <a:noFill/>
          </a:ln>
          <a:effectLst/>
        </p:spPr>
        <p:txBody>
          <a:bodyPr spcFirstLastPara="0" vert="horz" wrap="square" lIns="144000" tIns="144000" rIns="144000" bIns="144000"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For further information on how the standards were updated, </a:t>
            </a:r>
            <a:br>
              <a:rPr lang="en-GB" sz="2000" dirty="0"/>
            </a:br>
            <a:r>
              <a:rPr lang="en-GB" sz="2000" dirty="0"/>
              <a:t>please see the </a:t>
            </a:r>
            <a:r>
              <a:rPr lang="en-GB" sz="2000" b="1" dirty="0">
                <a:solidFill>
                  <a:schemeClr val="accent6"/>
                </a:solidFill>
                <a:hlinkClick r:id="rId3"/>
              </a:rPr>
              <a:t>RPS website</a:t>
            </a:r>
            <a:endParaRPr lang="en-GB" sz="2000" b="1" dirty="0">
              <a:solidFill>
                <a:schemeClr val="accent6"/>
              </a:solidFill>
            </a:endParaRPr>
          </a:p>
        </p:txBody>
      </p:sp>
      <p:pic>
        <p:nvPicPr>
          <p:cNvPr id="2" name="Graphic 1" descr="Cursor with solid fill">
            <a:extLst>
              <a:ext uri="{FF2B5EF4-FFF2-40B4-BE49-F238E27FC236}">
                <a16:creationId xmlns:a16="http://schemas.microsoft.com/office/drawing/2014/main" id="{8B20A560-63C2-DBB4-D0B4-86D3D3A787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619" y="5673427"/>
            <a:ext cx="1067941" cy="1067941"/>
          </a:xfrm>
          <a:prstGeom prst="rect">
            <a:avLst/>
          </a:prstGeom>
        </p:spPr>
      </p:pic>
      <p:sp>
        <p:nvSpPr>
          <p:cNvPr id="41" name="Rectangle: Rounded Corners 40">
            <a:extLst>
              <a:ext uri="{FF2B5EF4-FFF2-40B4-BE49-F238E27FC236}">
                <a16:creationId xmlns:a16="http://schemas.microsoft.com/office/drawing/2014/main" id="{88396574-A87F-497F-AB90-12C329F2EEF2}"/>
              </a:ext>
            </a:extLst>
          </p:cNvPr>
          <p:cNvSpPr/>
          <p:nvPr/>
        </p:nvSpPr>
        <p:spPr>
          <a:xfrm>
            <a:off x="1524000" y="989734"/>
            <a:ext cx="10260000" cy="631515"/>
          </a:xfrm>
          <a:prstGeom prst="roundRect">
            <a:avLst>
              <a:gd name="adj" fmla="val 10000"/>
            </a:avLst>
          </a:prstGeom>
          <a:solidFill>
            <a:schemeClr val="accent2">
              <a:lumMod val="20000"/>
              <a:lumOff val="80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dirty="0">
              <a:latin typeface="Arial" panose="020B0604020202020204" pitchFamily="34" charset="0"/>
              <a:cs typeface="Arial" panose="020B0604020202020204" pitchFamily="34" charset="0"/>
            </a:endParaRPr>
          </a:p>
        </p:txBody>
      </p:sp>
      <p:sp>
        <p:nvSpPr>
          <p:cNvPr id="42" name="Rectangle 41" descr="Books">
            <a:extLst>
              <a:ext uri="{FF2B5EF4-FFF2-40B4-BE49-F238E27FC236}">
                <a16:creationId xmlns:a16="http://schemas.microsoft.com/office/drawing/2014/main" id="{51060060-C704-45A4-9AC0-66758D9666FF}"/>
              </a:ext>
            </a:extLst>
          </p:cNvPr>
          <p:cNvSpPr/>
          <p:nvPr/>
        </p:nvSpPr>
        <p:spPr>
          <a:xfrm>
            <a:off x="1706601" y="1125554"/>
            <a:ext cx="452847" cy="347333"/>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23DDA2CD-C8DF-41FC-A6BA-FD1F3265B881}"/>
              </a:ext>
            </a:extLst>
          </p:cNvPr>
          <p:cNvSpPr txBox="1"/>
          <p:nvPr/>
        </p:nvSpPr>
        <p:spPr>
          <a:xfrm>
            <a:off x="2221531" y="989735"/>
            <a:ext cx="8206757" cy="6390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7878" tIns="67878" rIns="67878" bIns="67878" numCol="1" spcCol="1270" anchor="ctr" anchorCtr="0">
            <a:noAutofit/>
          </a:bodyPr>
          <a:lstStyle/>
          <a:p>
            <a:r>
              <a:rPr lang="en-GB" dirty="0">
                <a:solidFill>
                  <a:srgbClr val="1C2045">
                    <a:hueOff val="0"/>
                    <a:satOff val="0"/>
                    <a:lumOff val="0"/>
                    <a:alphaOff val="0"/>
                  </a:srgbClr>
                </a:solidFill>
                <a:latin typeface="Arial" panose="020B0604020202020204" pitchFamily="34" charset="0"/>
                <a:cs typeface="Arial" panose="020B0604020202020204" pitchFamily="34" charset="0"/>
              </a:rPr>
              <a:t>Steering group assembled. Scoping. Group agreed update approach. Group reviewed consultation questions </a:t>
            </a:r>
          </a:p>
        </p:txBody>
      </p:sp>
      <p:sp>
        <p:nvSpPr>
          <p:cNvPr id="47" name="Rectangle: Rounded Corners 46">
            <a:extLst>
              <a:ext uri="{FF2B5EF4-FFF2-40B4-BE49-F238E27FC236}">
                <a16:creationId xmlns:a16="http://schemas.microsoft.com/office/drawing/2014/main" id="{C07AC57D-DD2B-495F-AE2B-9213ADAB8DFE}"/>
              </a:ext>
            </a:extLst>
          </p:cNvPr>
          <p:cNvSpPr/>
          <p:nvPr/>
        </p:nvSpPr>
        <p:spPr>
          <a:xfrm>
            <a:off x="1524000" y="1791844"/>
            <a:ext cx="10260000" cy="631515"/>
          </a:xfrm>
          <a:prstGeom prst="roundRect">
            <a:avLst>
              <a:gd name="adj" fmla="val 10000"/>
            </a:avLst>
          </a:prstGeom>
          <a:solidFill>
            <a:schemeClr val="accent2">
              <a:lumMod val="20000"/>
              <a:lumOff val="80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48" name="Rectangle 47" descr="Board Room">
            <a:extLst>
              <a:ext uri="{FF2B5EF4-FFF2-40B4-BE49-F238E27FC236}">
                <a16:creationId xmlns:a16="http://schemas.microsoft.com/office/drawing/2014/main" id="{26686751-F4DB-40E4-834D-253366B3B5B6}"/>
              </a:ext>
            </a:extLst>
          </p:cNvPr>
          <p:cNvSpPr/>
          <p:nvPr/>
        </p:nvSpPr>
        <p:spPr>
          <a:xfrm>
            <a:off x="1706601" y="1901448"/>
            <a:ext cx="452847" cy="4394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F2FAF81B-E9C8-42DE-A315-0DFCA28FE844}"/>
              </a:ext>
            </a:extLst>
          </p:cNvPr>
          <p:cNvSpPr txBox="1"/>
          <p:nvPr/>
        </p:nvSpPr>
        <p:spPr>
          <a:xfrm>
            <a:off x="2221531" y="1793039"/>
            <a:ext cx="8206757" cy="6278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7878" tIns="67878" rIns="67878" bIns="67878" numCol="1" spcCol="1270" anchor="ctr" anchorCtr="0">
            <a:noAutofit/>
          </a:bodyPr>
          <a:lstStyle/>
          <a:p>
            <a:pPr marL="0" lvl="0" indent="0" algn="l" defTabSz="800100">
              <a:lnSpc>
                <a:spcPct val="100000"/>
              </a:lnSpc>
              <a:spcBef>
                <a:spcPct val="0"/>
              </a:spcBef>
              <a:spcAft>
                <a:spcPct val="35000"/>
              </a:spcAft>
              <a:buNone/>
            </a:pPr>
            <a:r>
              <a:rPr lang="en-GB" kern="1200" dirty="0">
                <a:latin typeface="Arial" panose="020B0604020202020204" pitchFamily="34" charset="0"/>
                <a:cs typeface="Arial" panose="020B0604020202020204" pitchFamily="34" charset="0"/>
              </a:rPr>
              <a:t>Open consultation for external review (6 weeks)</a:t>
            </a:r>
          </a:p>
        </p:txBody>
      </p:sp>
      <p:sp>
        <p:nvSpPr>
          <p:cNvPr id="51" name="Rectangle 50" descr="Chat">
            <a:extLst>
              <a:ext uri="{FF2B5EF4-FFF2-40B4-BE49-F238E27FC236}">
                <a16:creationId xmlns:a16="http://schemas.microsoft.com/office/drawing/2014/main" id="{0CE71DB1-5EA3-46A7-B186-265E37231EAC}"/>
              </a:ext>
            </a:extLst>
          </p:cNvPr>
          <p:cNvSpPr/>
          <p:nvPr/>
        </p:nvSpPr>
        <p:spPr>
          <a:xfrm>
            <a:off x="1706601" y="2730571"/>
            <a:ext cx="452847" cy="34733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GB">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5C61B91B-4514-417B-85A2-B4433567CA5C}"/>
              </a:ext>
            </a:extLst>
          </p:cNvPr>
          <p:cNvSpPr/>
          <p:nvPr/>
        </p:nvSpPr>
        <p:spPr>
          <a:xfrm>
            <a:off x="1524000" y="3396064"/>
            <a:ext cx="10260000" cy="631515"/>
          </a:xfrm>
          <a:prstGeom prst="roundRect">
            <a:avLst>
              <a:gd name="adj" fmla="val 10000"/>
            </a:avLst>
          </a:prstGeom>
          <a:solidFill>
            <a:schemeClr val="accent2">
              <a:lumMod val="20000"/>
              <a:lumOff val="80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54" name="Rectangle 53" descr="Speech">
            <a:extLst>
              <a:ext uri="{FF2B5EF4-FFF2-40B4-BE49-F238E27FC236}">
                <a16:creationId xmlns:a16="http://schemas.microsoft.com/office/drawing/2014/main" id="{5B7964EE-0A29-4FCB-88E7-9DDFFA4D571E}"/>
              </a:ext>
            </a:extLst>
          </p:cNvPr>
          <p:cNvSpPr/>
          <p:nvPr/>
        </p:nvSpPr>
        <p:spPr>
          <a:xfrm>
            <a:off x="1706601" y="3532284"/>
            <a:ext cx="452847" cy="347333"/>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GB">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97D6E8D-C15E-49DB-AE02-741EC7FA68FA}"/>
              </a:ext>
            </a:extLst>
          </p:cNvPr>
          <p:cNvSpPr txBox="1"/>
          <p:nvPr/>
        </p:nvSpPr>
        <p:spPr>
          <a:xfrm>
            <a:off x="2221531" y="3407521"/>
            <a:ext cx="8206757" cy="6086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7878" tIns="67878" rIns="67878" bIns="67878" numCol="1" spcCol="1270" anchor="ctr" anchorCtr="0">
            <a:noAutofit/>
          </a:bodyPr>
          <a:lstStyle/>
          <a:p>
            <a:pPr marL="0" lvl="0" indent="0" algn="l" defTabSz="800100">
              <a:lnSpc>
                <a:spcPct val="100000"/>
              </a:lnSpc>
              <a:spcBef>
                <a:spcPct val="0"/>
              </a:spcBef>
              <a:spcAft>
                <a:spcPct val="35000"/>
              </a:spcAft>
              <a:buNone/>
            </a:pPr>
            <a:r>
              <a:rPr lang="en-GB" dirty="0">
                <a:solidFill>
                  <a:srgbClr val="1C2045">
                    <a:hueOff val="0"/>
                    <a:satOff val="0"/>
                    <a:lumOff val="0"/>
                    <a:alphaOff val="0"/>
                  </a:srgbClr>
                </a:solidFill>
                <a:latin typeface="Arial" panose="020B0604020202020204" pitchFamily="34" charset="0"/>
                <a:cs typeface="Arial" panose="020B0604020202020204" pitchFamily="34" charset="0"/>
              </a:rPr>
              <a:t>Drafts reviewed by group. </a:t>
            </a:r>
            <a:r>
              <a:rPr lang="en-GB" kern="1200" dirty="0">
                <a:latin typeface="Arial" panose="020B0604020202020204" pitchFamily="34" charset="0"/>
                <a:cs typeface="Arial" panose="020B0604020202020204" pitchFamily="34" charset="0"/>
              </a:rPr>
              <a:t>Final draft tested by patient groups</a:t>
            </a:r>
          </a:p>
        </p:txBody>
      </p:sp>
      <p:sp>
        <p:nvSpPr>
          <p:cNvPr id="56" name="Rectangle: Rounded Corners 55">
            <a:extLst>
              <a:ext uri="{FF2B5EF4-FFF2-40B4-BE49-F238E27FC236}">
                <a16:creationId xmlns:a16="http://schemas.microsoft.com/office/drawing/2014/main" id="{578DC0EB-A82A-4FD9-934C-360BEE863043}"/>
              </a:ext>
            </a:extLst>
          </p:cNvPr>
          <p:cNvSpPr/>
          <p:nvPr/>
        </p:nvSpPr>
        <p:spPr>
          <a:xfrm>
            <a:off x="1524000" y="4198175"/>
            <a:ext cx="10260000" cy="631515"/>
          </a:xfrm>
          <a:prstGeom prst="roundRect">
            <a:avLst>
              <a:gd name="adj" fmla="val 10000"/>
            </a:avLst>
          </a:prstGeom>
          <a:solidFill>
            <a:schemeClr val="accent2">
              <a:lumMod val="20000"/>
              <a:lumOff val="80000"/>
            </a:schemeClr>
          </a:solidFill>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GB">
              <a:latin typeface="Arial" panose="020B0604020202020204" pitchFamily="34" charset="0"/>
              <a:cs typeface="Arial" panose="020B0604020202020204" pitchFamily="34" charset="0"/>
            </a:endParaRPr>
          </a:p>
        </p:txBody>
      </p:sp>
      <p:sp>
        <p:nvSpPr>
          <p:cNvPr id="57" name="Rectangle 56" descr="Check List">
            <a:extLst>
              <a:ext uri="{FF2B5EF4-FFF2-40B4-BE49-F238E27FC236}">
                <a16:creationId xmlns:a16="http://schemas.microsoft.com/office/drawing/2014/main" id="{0F310777-A40B-41E3-8ACA-8F1CB9FD299F}"/>
              </a:ext>
            </a:extLst>
          </p:cNvPr>
          <p:cNvSpPr/>
          <p:nvPr/>
        </p:nvSpPr>
        <p:spPr>
          <a:xfrm>
            <a:off x="1706601" y="4333996"/>
            <a:ext cx="452847" cy="347333"/>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11C7A7AE-FAC5-4780-9AEF-E0FD9730E42C}"/>
              </a:ext>
            </a:extLst>
          </p:cNvPr>
          <p:cNvSpPr txBox="1"/>
          <p:nvPr/>
        </p:nvSpPr>
        <p:spPr>
          <a:xfrm>
            <a:off x="2221531" y="4214444"/>
            <a:ext cx="8206757" cy="5989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7878" tIns="67878" rIns="67878" bIns="67878" numCol="1" spcCol="1270" anchor="ctr" anchorCtr="0">
            <a:noAutofit/>
          </a:bodyPr>
          <a:lstStyle/>
          <a:p>
            <a:pPr marL="0" lvl="0" indent="0" algn="l" defTabSz="800100">
              <a:lnSpc>
                <a:spcPct val="100000"/>
              </a:lnSpc>
              <a:spcBef>
                <a:spcPct val="0"/>
              </a:spcBef>
              <a:spcAft>
                <a:spcPct val="35000"/>
              </a:spcAft>
              <a:buNone/>
            </a:pPr>
            <a:r>
              <a:rPr lang="en-GB" kern="1200" dirty="0">
                <a:solidFill>
                  <a:srgbClr val="1C2045">
                    <a:hueOff val="0"/>
                    <a:satOff val="0"/>
                    <a:lumOff val="0"/>
                    <a:alphaOff val="0"/>
                  </a:srgbClr>
                </a:solidFill>
                <a:latin typeface="Arial" panose="020B0604020202020204" pitchFamily="34" charset="0"/>
                <a:cs typeface="Arial" panose="020B0604020202020204" pitchFamily="34" charset="0"/>
              </a:rPr>
              <a:t>Standards finalised, published on website</a:t>
            </a:r>
          </a:p>
        </p:txBody>
      </p:sp>
    </p:spTree>
    <p:extLst>
      <p:ext uri="{BB962C8B-B14F-4D97-AF65-F5344CB8AC3E}">
        <p14:creationId xmlns:p14="http://schemas.microsoft.com/office/powerpoint/2010/main" val="2546429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descr="Board Room">
            <a:extLst>
              <a:ext uri="{FF2B5EF4-FFF2-40B4-BE49-F238E27FC236}">
                <a16:creationId xmlns:a16="http://schemas.microsoft.com/office/drawing/2014/main" id="{A31AA096-575B-91C3-15AB-96D1AB27FCDC}"/>
              </a:ext>
            </a:extLst>
          </p:cNvPr>
          <p:cNvSpPr/>
          <p:nvPr/>
        </p:nvSpPr>
        <p:spPr>
          <a:xfrm>
            <a:off x="1559576" y="1124744"/>
            <a:ext cx="720000" cy="72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a:latin typeface="Arial" panose="020B0604020202020204" pitchFamily="34" charset="0"/>
              <a:cs typeface="Arial" panose="020B0604020202020204" pitchFamily="34" charset="0"/>
            </a:endParaRPr>
          </a:p>
        </p:txBody>
      </p:sp>
      <p:sp>
        <p:nvSpPr>
          <p:cNvPr id="3" name="Rectangle 2" descr="Chat">
            <a:extLst>
              <a:ext uri="{FF2B5EF4-FFF2-40B4-BE49-F238E27FC236}">
                <a16:creationId xmlns:a16="http://schemas.microsoft.com/office/drawing/2014/main" id="{458588E3-0896-E7BA-2CA4-4C6BB684E0FF}"/>
              </a:ext>
            </a:extLst>
          </p:cNvPr>
          <p:cNvSpPr/>
          <p:nvPr/>
        </p:nvSpPr>
        <p:spPr>
          <a:xfrm>
            <a:off x="1559576" y="2871372"/>
            <a:ext cx="720000" cy="7200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GB">
              <a:latin typeface="Arial" panose="020B0604020202020204" pitchFamily="34" charset="0"/>
              <a:cs typeface="Arial" panose="020B0604020202020204" pitchFamily="34" charset="0"/>
            </a:endParaRPr>
          </a:p>
        </p:txBody>
      </p:sp>
      <p:pic>
        <p:nvPicPr>
          <p:cNvPr id="5" name="Graphic 4" descr="Question Mark with solid fill">
            <a:extLst>
              <a:ext uri="{FF2B5EF4-FFF2-40B4-BE49-F238E27FC236}">
                <a16:creationId xmlns:a16="http://schemas.microsoft.com/office/drawing/2014/main" id="{E644B414-4749-D21D-FA2D-F428D81308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12097" y="1916912"/>
            <a:ext cx="614958" cy="647992"/>
          </a:xfrm>
          <a:prstGeom prst="rect">
            <a:avLst/>
          </a:prstGeom>
        </p:spPr>
      </p:pic>
      <p:pic>
        <p:nvPicPr>
          <p:cNvPr id="9" name="Graphic 8" descr="Star with solid fill">
            <a:extLst>
              <a:ext uri="{FF2B5EF4-FFF2-40B4-BE49-F238E27FC236}">
                <a16:creationId xmlns:a16="http://schemas.microsoft.com/office/drawing/2014/main" id="{9EA63603-F549-6285-6733-C81DF7E7A6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59576" y="3933056"/>
            <a:ext cx="720000" cy="720000"/>
          </a:xfrm>
          <a:prstGeom prst="rect">
            <a:avLst/>
          </a:prstGeom>
        </p:spPr>
      </p:pic>
      <p:sp>
        <p:nvSpPr>
          <p:cNvPr id="10" name="Title 9">
            <a:extLst>
              <a:ext uri="{FF2B5EF4-FFF2-40B4-BE49-F238E27FC236}">
                <a16:creationId xmlns:a16="http://schemas.microsoft.com/office/drawing/2014/main" id="{68EDC516-D393-A167-280C-656570A4CF5E}"/>
              </a:ext>
            </a:extLst>
          </p:cNvPr>
          <p:cNvSpPr>
            <a:spLocks noGrp="1"/>
          </p:cNvSpPr>
          <p:nvPr>
            <p:ph type="title"/>
          </p:nvPr>
        </p:nvSpPr>
        <p:spPr/>
        <p:txBody>
          <a:bodyPr/>
          <a:lstStyle/>
          <a:p>
            <a:r>
              <a:rPr lang="en-GB" sz="3200" dirty="0"/>
              <a:t>Consultation summary</a:t>
            </a:r>
          </a:p>
        </p:txBody>
      </p:sp>
      <p:sp>
        <p:nvSpPr>
          <p:cNvPr id="11" name="Text Placeholder 10">
            <a:extLst>
              <a:ext uri="{FF2B5EF4-FFF2-40B4-BE49-F238E27FC236}">
                <a16:creationId xmlns:a16="http://schemas.microsoft.com/office/drawing/2014/main" id="{A5C33CA3-A4DC-3DBC-4E19-62DBCA08707A}"/>
              </a:ext>
            </a:extLst>
          </p:cNvPr>
          <p:cNvSpPr>
            <a:spLocks noGrp="1"/>
          </p:cNvSpPr>
          <p:nvPr>
            <p:ph type="body" sz="quarter" idx="10"/>
          </p:nvPr>
        </p:nvSpPr>
        <p:spPr>
          <a:xfrm>
            <a:off x="2279576" y="1305328"/>
            <a:ext cx="9217024" cy="5076000"/>
          </a:xfrm>
        </p:spPr>
        <p:txBody>
          <a:bodyPr/>
          <a:lstStyle/>
          <a:p>
            <a:pPr marL="0" indent="0">
              <a:buNone/>
            </a:pPr>
            <a:r>
              <a:rPr lang="en-GB" sz="2000" b="0" dirty="0"/>
              <a:t>Consultation ran from 21 April 2023 until 2 June 2023</a:t>
            </a:r>
          </a:p>
          <a:p>
            <a:pPr marL="0" indent="0">
              <a:buNone/>
            </a:pPr>
            <a:endParaRPr lang="en-GB" sz="2000" b="0" dirty="0"/>
          </a:p>
          <a:p>
            <a:pPr marL="0" indent="0">
              <a:buNone/>
            </a:pPr>
            <a:r>
              <a:rPr lang="en-GB" sz="2000" b="0" dirty="0"/>
              <a:t>48 responses for 17 questions </a:t>
            </a:r>
          </a:p>
          <a:p>
            <a:pPr marL="0" indent="0">
              <a:buNone/>
            </a:pPr>
            <a:endParaRPr lang="en-GB" sz="2000" b="0" dirty="0"/>
          </a:p>
          <a:p>
            <a:pPr marL="0" indent="0">
              <a:buNone/>
            </a:pPr>
            <a:r>
              <a:rPr lang="en-GB" sz="2000" b="0" dirty="0"/>
              <a:t>The RPS asked for feedback on how the standards could be more current, within scope and fit for purpose</a:t>
            </a:r>
          </a:p>
          <a:p>
            <a:pPr marL="0" indent="0">
              <a:buNone/>
            </a:pPr>
            <a:endParaRPr lang="en-GB" sz="2000" b="0" dirty="0"/>
          </a:p>
          <a:p>
            <a:pPr marL="0" indent="0">
              <a:buNone/>
            </a:pPr>
            <a:r>
              <a:rPr lang="en-GB" sz="2000" b="0" dirty="0"/>
              <a:t>Feedback was mainly positive and showed the standards are used and needed to support patient safety</a:t>
            </a:r>
          </a:p>
        </p:txBody>
      </p:sp>
      <p:grpSp>
        <p:nvGrpSpPr>
          <p:cNvPr id="12" name="Group 11">
            <a:extLst>
              <a:ext uri="{FF2B5EF4-FFF2-40B4-BE49-F238E27FC236}">
                <a16:creationId xmlns:a16="http://schemas.microsoft.com/office/drawing/2014/main" id="{66D82920-2278-5E9D-9B7F-677980ABDD75}"/>
              </a:ext>
            </a:extLst>
          </p:cNvPr>
          <p:cNvGrpSpPr>
            <a:grpSpLocks noGrp="1" noUngrp="1" noRot="1" noMove="1" noResize="1"/>
          </p:cNvGrpSpPr>
          <p:nvPr/>
        </p:nvGrpSpPr>
        <p:grpSpPr>
          <a:xfrm>
            <a:off x="-960784" y="3284984"/>
            <a:ext cx="15826804" cy="6681788"/>
            <a:chOff x="-960784" y="3284984"/>
            <a:chExt cx="15826804" cy="6681788"/>
          </a:xfrm>
        </p:grpSpPr>
        <p:pic>
          <p:nvPicPr>
            <p:cNvPr id="13" name="Graphic 12">
              <a:extLst>
                <a:ext uri="{FF2B5EF4-FFF2-40B4-BE49-F238E27FC236}">
                  <a16:creationId xmlns:a16="http://schemas.microsoft.com/office/drawing/2014/main" id="{046DE52C-DACE-C4CC-FE74-BF6E4DD04408}"/>
                </a:ext>
              </a:extLst>
            </p:cNvPr>
            <p:cNvPicPr>
              <a:picLocks noGrp="1" noRot="1" noMove="1" noResize="1" noEditPoints="1" noAdjustHandles="1" noChangeArrowheads="1" noChangeShapeType="1" noCrop="1"/>
            </p:cNvPicPr>
            <p:nvPr/>
          </p:nvPicPr>
          <p:blipFill>
            <a:blip r:embed="rId12">
              <a:alphaModFix amt="51000"/>
              <a:extLst>
                <a:ext uri="{96DAC541-7B7A-43D3-8B79-37D633B846F1}">
                  <asvg:svgBlip xmlns:asvg="http://schemas.microsoft.com/office/drawing/2016/SVG/main" r:embed="rId13"/>
                </a:ext>
              </a:extLst>
            </a:blip>
            <a:stretch>
              <a:fillRect/>
            </a:stretch>
          </p:blipFill>
          <p:spPr>
            <a:xfrm>
              <a:off x="6672064" y="3717032"/>
              <a:ext cx="5745684" cy="5745684"/>
            </a:xfrm>
            <a:prstGeom prst="rect">
              <a:avLst/>
            </a:prstGeom>
          </p:spPr>
        </p:pic>
        <p:pic>
          <p:nvPicPr>
            <p:cNvPr id="14" name="Graphic 13">
              <a:extLst>
                <a:ext uri="{FF2B5EF4-FFF2-40B4-BE49-F238E27FC236}">
                  <a16:creationId xmlns:a16="http://schemas.microsoft.com/office/drawing/2014/main" id="{7011B48E-2FEA-CD8B-E019-AE42FCB39B3F}"/>
                </a:ext>
              </a:extLst>
            </p:cNvPr>
            <p:cNvPicPr>
              <a:picLocks noGrp="1" noRot="1" noMove="1" noResize="1" noEditPoints="1" noAdjustHandles="1" noChangeArrowheads="1" noChangeShapeType="1" noCrop="1"/>
            </p:cNvPicPr>
            <p:nvPr/>
          </p:nvPicPr>
          <p:blipFill>
            <a:blip r:embed="rId14">
              <a:alphaModFix amt="51000"/>
              <a:extLst>
                <a:ext uri="{96DAC541-7B7A-43D3-8B79-37D633B846F1}">
                  <asvg:svgBlip xmlns:asvg="http://schemas.microsoft.com/office/drawing/2016/SVG/main" r:embed="rId15"/>
                </a:ext>
              </a:extLst>
            </a:blip>
            <a:stretch>
              <a:fillRect/>
            </a:stretch>
          </p:blipFill>
          <p:spPr>
            <a:xfrm flipH="1">
              <a:off x="5879976" y="4221088"/>
              <a:ext cx="5745684" cy="5745684"/>
            </a:xfrm>
            <a:prstGeom prst="rect">
              <a:avLst/>
            </a:prstGeom>
          </p:spPr>
        </p:pic>
        <p:pic>
          <p:nvPicPr>
            <p:cNvPr id="15" name="Graphic 14">
              <a:extLst>
                <a:ext uri="{FF2B5EF4-FFF2-40B4-BE49-F238E27FC236}">
                  <a16:creationId xmlns:a16="http://schemas.microsoft.com/office/drawing/2014/main" id="{4CB9ADD2-7A83-4AA4-900E-6EEB9C2F2F60}"/>
                </a:ext>
              </a:extLst>
            </p:cNvPr>
            <p:cNvPicPr>
              <a:picLocks noGrp="1" noRot="1" noMove="1" noResize="1" noEditPoints="1" noAdjustHandles="1" noChangeArrowheads="1" noChangeShapeType="1" noCrop="1"/>
            </p:cNvPicPr>
            <p:nvPr/>
          </p:nvPicPr>
          <p:blipFill>
            <a:blip r:embed="rId16">
              <a:alphaModFix amt="51000"/>
              <a:extLst>
                <a:ext uri="{96DAC541-7B7A-43D3-8B79-37D633B846F1}">
                  <asvg:svgBlip xmlns:asvg="http://schemas.microsoft.com/office/drawing/2016/SVG/main" r:embed="rId17"/>
                </a:ext>
              </a:extLst>
            </a:blip>
            <a:stretch>
              <a:fillRect/>
            </a:stretch>
          </p:blipFill>
          <p:spPr>
            <a:xfrm flipH="1">
              <a:off x="7320136" y="3284984"/>
              <a:ext cx="6177732" cy="6177732"/>
            </a:xfrm>
            <a:prstGeom prst="rect">
              <a:avLst/>
            </a:prstGeom>
          </p:spPr>
        </p:pic>
        <p:pic>
          <p:nvPicPr>
            <p:cNvPr id="16" name="Graphic 15">
              <a:extLst>
                <a:ext uri="{FF2B5EF4-FFF2-40B4-BE49-F238E27FC236}">
                  <a16:creationId xmlns:a16="http://schemas.microsoft.com/office/drawing/2014/main" id="{576AE993-CDCD-5674-E533-5E47DAD9A7DF}"/>
                </a:ext>
              </a:extLst>
            </p:cNvPr>
            <p:cNvPicPr>
              <a:picLocks noGrp="1" noRot="1" noMove="1" noResize="1" noEditPoints="1" noAdjustHandles="1" noChangeArrowheads="1" noChangeShapeType="1" noCrop="1"/>
            </p:cNvPicPr>
            <p:nvPr/>
          </p:nvPicPr>
          <p:blipFill>
            <a:blip r:embed="rId18">
              <a:alphaModFix amt="51000"/>
              <a:extLst>
                <a:ext uri="{96DAC541-7B7A-43D3-8B79-37D633B846F1}">
                  <asvg:svgBlip xmlns:asvg="http://schemas.microsoft.com/office/drawing/2016/SVG/main" r:embed="rId19"/>
                </a:ext>
              </a:extLst>
            </a:blip>
            <a:stretch>
              <a:fillRect/>
            </a:stretch>
          </p:blipFill>
          <p:spPr>
            <a:xfrm flipH="1">
              <a:off x="4079776" y="3284984"/>
              <a:ext cx="6177732" cy="6177732"/>
            </a:xfrm>
            <a:prstGeom prst="rect">
              <a:avLst/>
            </a:prstGeom>
          </p:spPr>
        </p:pic>
        <p:pic>
          <p:nvPicPr>
            <p:cNvPr id="17" name="Graphic 16">
              <a:extLst>
                <a:ext uri="{FF2B5EF4-FFF2-40B4-BE49-F238E27FC236}">
                  <a16:creationId xmlns:a16="http://schemas.microsoft.com/office/drawing/2014/main" id="{1160B4C2-3480-560E-D7DB-892E33382C42}"/>
                </a:ext>
              </a:extLst>
            </p:cNvPr>
            <p:cNvPicPr>
              <a:picLocks noGrp="1" noRot="1" noMove="1" noResize="1" noEditPoints="1" noAdjustHandles="1" noChangeArrowheads="1" noChangeShapeType="1" noCrop="1"/>
            </p:cNvPicPr>
            <p:nvPr/>
          </p:nvPicPr>
          <p:blipFill>
            <a:blip r:embed="rId18">
              <a:alphaModFix amt="51000"/>
              <a:extLst>
                <a:ext uri="{96DAC541-7B7A-43D3-8B79-37D633B846F1}">
                  <asvg:svgBlip xmlns:asvg="http://schemas.microsoft.com/office/drawing/2016/SVG/main" r:embed="rId19"/>
                </a:ext>
              </a:extLst>
            </a:blip>
            <a:stretch>
              <a:fillRect/>
            </a:stretch>
          </p:blipFill>
          <p:spPr>
            <a:xfrm flipH="1">
              <a:off x="119336" y="3284984"/>
              <a:ext cx="6177732" cy="6177732"/>
            </a:xfrm>
            <a:prstGeom prst="rect">
              <a:avLst/>
            </a:prstGeom>
          </p:spPr>
        </p:pic>
        <p:pic>
          <p:nvPicPr>
            <p:cNvPr id="18" name="Graphic 17">
              <a:extLst>
                <a:ext uri="{FF2B5EF4-FFF2-40B4-BE49-F238E27FC236}">
                  <a16:creationId xmlns:a16="http://schemas.microsoft.com/office/drawing/2014/main" id="{552B1AC8-11D1-11E8-D7F1-8FEFA1EAF66D}"/>
                </a:ext>
              </a:extLst>
            </p:cNvPr>
            <p:cNvPicPr>
              <a:picLocks noGrp="1" noRot="1" noMove="1" noResize="1" noEditPoints="1" noAdjustHandles="1" noChangeArrowheads="1" noChangeShapeType="1" noCrop="1"/>
            </p:cNvPicPr>
            <p:nvPr/>
          </p:nvPicPr>
          <p:blipFill>
            <a:blip r:embed="rId14">
              <a:alphaModFix amt="51000"/>
              <a:extLst>
                <a:ext uri="{96DAC541-7B7A-43D3-8B79-37D633B846F1}">
                  <asvg:svgBlip xmlns:asvg="http://schemas.microsoft.com/office/drawing/2016/SVG/main" r:embed="rId15"/>
                </a:ext>
              </a:extLst>
            </a:blip>
            <a:stretch>
              <a:fillRect/>
            </a:stretch>
          </p:blipFill>
          <p:spPr>
            <a:xfrm flipH="1">
              <a:off x="983432" y="4221088"/>
              <a:ext cx="5745684" cy="5745684"/>
            </a:xfrm>
            <a:prstGeom prst="rect">
              <a:avLst/>
            </a:prstGeom>
          </p:spPr>
        </p:pic>
        <p:pic>
          <p:nvPicPr>
            <p:cNvPr id="19" name="Graphic 18">
              <a:extLst>
                <a:ext uri="{FF2B5EF4-FFF2-40B4-BE49-F238E27FC236}">
                  <a16:creationId xmlns:a16="http://schemas.microsoft.com/office/drawing/2014/main" id="{A81CF17E-3FE3-42EF-FCEB-EC72CCEEBFD1}"/>
                </a:ext>
              </a:extLst>
            </p:cNvPr>
            <p:cNvPicPr>
              <a:picLocks noGrp="1" noRot="1" noMove="1" noResize="1" noEditPoints="1" noAdjustHandles="1" noChangeArrowheads="1" noChangeShapeType="1" noCrop="1"/>
            </p:cNvPicPr>
            <p:nvPr/>
          </p:nvPicPr>
          <p:blipFill>
            <a:blip r:embed="rId16">
              <a:alphaModFix amt="51000"/>
              <a:extLst>
                <a:ext uri="{96DAC541-7B7A-43D3-8B79-37D633B846F1}">
                  <asvg:svgBlip xmlns:asvg="http://schemas.microsoft.com/office/drawing/2016/SVG/main" r:embed="rId17"/>
                </a:ext>
              </a:extLst>
            </a:blip>
            <a:stretch>
              <a:fillRect/>
            </a:stretch>
          </p:blipFill>
          <p:spPr>
            <a:xfrm>
              <a:off x="2999656" y="3717032"/>
              <a:ext cx="5745684" cy="5745684"/>
            </a:xfrm>
            <a:prstGeom prst="rect">
              <a:avLst/>
            </a:prstGeom>
          </p:spPr>
        </p:pic>
        <p:pic>
          <p:nvPicPr>
            <p:cNvPr id="20" name="Graphic 19">
              <a:extLst>
                <a:ext uri="{FF2B5EF4-FFF2-40B4-BE49-F238E27FC236}">
                  <a16:creationId xmlns:a16="http://schemas.microsoft.com/office/drawing/2014/main" id="{1C4BF346-E91C-B9C0-A6C3-D9B7054282FC}"/>
                </a:ext>
              </a:extLst>
            </p:cNvPr>
            <p:cNvPicPr>
              <a:picLocks noGrp="1" noRot="1" noMove="1" noResize="1" noEditPoints="1" noAdjustHandles="1" noChangeArrowheads="1" noChangeShapeType="1" noCrop="1"/>
            </p:cNvPicPr>
            <p:nvPr/>
          </p:nvPicPr>
          <p:blipFill>
            <a:blip r:embed="rId16">
              <a:alphaModFix amt="51000"/>
              <a:extLst>
                <a:ext uri="{96DAC541-7B7A-43D3-8B79-37D633B846F1}">
                  <asvg:svgBlip xmlns:asvg="http://schemas.microsoft.com/office/drawing/2016/SVG/main" r:embed="rId17"/>
                </a:ext>
              </a:extLst>
            </a:blip>
            <a:stretch>
              <a:fillRect/>
            </a:stretch>
          </p:blipFill>
          <p:spPr>
            <a:xfrm>
              <a:off x="-960784" y="3717032"/>
              <a:ext cx="5745684" cy="5745684"/>
            </a:xfrm>
            <a:prstGeom prst="rect">
              <a:avLst/>
            </a:prstGeom>
          </p:spPr>
        </p:pic>
        <p:pic>
          <p:nvPicPr>
            <p:cNvPr id="21" name="Graphic 20">
              <a:extLst>
                <a:ext uri="{FF2B5EF4-FFF2-40B4-BE49-F238E27FC236}">
                  <a16:creationId xmlns:a16="http://schemas.microsoft.com/office/drawing/2014/main" id="{22A024DE-CC10-7DFD-2BB8-84C7D8CAC5A2}"/>
                </a:ext>
              </a:extLst>
            </p:cNvPr>
            <p:cNvPicPr>
              <a:picLocks noGrp="1" noRot="1" noMove="1" noResize="1" noEditPoints="1" noAdjustHandles="1" noChangeArrowheads="1" noChangeShapeType="1" noCrop="1"/>
            </p:cNvPicPr>
            <p:nvPr/>
          </p:nvPicPr>
          <p:blipFill>
            <a:blip r:embed="rId18">
              <a:alphaModFix amt="51000"/>
              <a:extLst>
                <a:ext uri="{96DAC541-7B7A-43D3-8B79-37D633B846F1}">
                  <asvg:svgBlip xmlns:asvg="http://schemas.microsoft.com/office/drawing/2016/SVG/main" r:embed="rId19"/>
                </a:ext>
              </a:extLst>
            </a:blip>
            <a:stretch>
              <a:fillRect/>
            </a:stretch>
          </p:blipFill>
          <p:spPr>
            <a:xfrm>
              <a:off x="9120336" y="3717032"/>
              <a:ext cx="5745684" cy="5745684"/>
            </a:xfrm>
            <a:prstGeom prst="rect">
              <a:avLst/>
            </a:prstGeom>
          </p:spPr>
        </p:pic>
      </p:grpSp>
      <p:sp>
        <p:nvSpPr>
          <p:cNvPr id="22" name="Rectangle 21">
            <a:extLst>
              <a:ext uri="{FF2B5EF4-FFF2-40B4-BE49-F238E27FC236}">
                <a16:creationId xmlns:a16="http://schemas.microsoft.com/office/drawing/2014/main" id="{EDF05D7B-995F-F16D-2CF9-5B3D7035F045}"/>
              </a:ext>
            </a:extLst>
          </p:cNvPr>
          <p:cNvSpPr>
            <a:spLocks noGrp="1" noRot="1" noMove="1" noResize="1" noEditPoints="1" noAdjustHandles="1" noChangeArrowheads="1" noChangeShapeType="1"/>
          </p:cNvSpPr>
          <p:nvPr/>
        </p:nvSpPr>
        <p:spPr>
          <a:xfrm flipH="1">
            <a:off x="-3" y="0"/>
            <a:ext cx="9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23" name="TextBox 22">
            <a:extLst>
              <a:ext uri="{FF2B5EF4-FFF2-40B4-BE49-F238E27FC236}">
                <a16:creationId xmlns:a16="http://schemas.microsoft.com/office/drawing/2014/main" id="{1F91D484-013D-DA5D-FB9D-B8A5142A7E2A}"/>
              </a:ext>
            </a:extLst>
          </p:cNvPr>
          <p:cNvSpPr txBox="1">
            <a:spLocks noGrp="1" noRot="1" noMove="1" noResize="1" noEditPoints="1" noAdjustHandles="1" noChangeArrowheads="1" noChangeShapeType="1"/>
          </p:cNvSpPr>
          <p:nvPr/>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1"/>
                </a:solidFill>
                <a:latin typeface="Arial" panose="020B0604020202020204" pitchFamily="34" charset="0"/>
                <a:cs typeface="Arial" panose="020B0604020202020204" pitchFamily="34" charset="0"/>
              </a:rPr>
              <a:pPr algn="ctr"/>
              <a:t>15</a:t>
            </a:fld>
            <a:endParaRPr lang="en-US" sz="1400" dirty="0">
              <a:solidFill>
                <a:schemeClr val="bg1"/>
              </a:solidFill>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0174C8DF-4BB6-308B-9741-6C85BB21EA0E}"/>
              </a:ext>
            </a:extLst>
          </p:cNvPr>
          <p:cNvPicPr>
            <a:picLocks noGrp="1" noRot="1" noChangeAspect="1" noMove="1" noResize="1" noEditPoints="1" noAdjustHandles="1" noChangeArrowheads="1" noChangeShapeType="1" noCrop="1"/>
          </p:cNvPicPr>
          <p:nvPr/>
        </p:nvPicPr>
        <p:blipFill>
          <a:blip r:embed="rId20">
            <a:extLst>
              <a:ext uri="{96DAC541-7B7A-43D3-8B79-37D633B846F1}">
                <asvg:svgBlip xmlns:asvg="http://schemas.microsoft.com/office/drawing/2016/SVG/main" r:embed="rId21"/>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402929422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2CF567F-3863-76F1-FF32-4B9FB8E730A9}"/>
              </a:ext>
            </a:extLst>
          </p:cNvPr>
          <p:cNvSpPr txBox="1">
            <a:spLocks/>
          </p:cNvSpPr>
          <p:nvPr/>
        </p:nvSpPr>
        <p:spPr>
          <a:xfrm>
            <a:off x="1524000" y="368301"/>
            <a:ext cx="8904288"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r>
              <a:rPr lang="en-GB" sz="3200" dirty="0"/>
              <a:t>Consultation – hot topics for inclusion</a:t>
            </a:r>
          </a:p>
        </p:txBody>
      </p:sp>
      <p:sp>
        <p:nvSpPr>
          <p:cNvPr id="3" name="Text Placeholder 2">
            <a:extLst>
              <a:ext uri="{FF2B5EF4-FFF2-40B4-BE49-F238E27FC236}">
                <a16:creationId xmlns:a16="http://schemas.microsoft.com/office/drawing/2014/main" id="{609CF109-BD50-F9BD-2C7E-274B6BD6C7E6}"/>
              </a:ext>
            </a:extLst>
          </p:cNvPr>
          <p:cNvSpPr>
            <a:spLocks noGrp="1"/>
          </p:cNvSpPr>
          <p:nvPr>
            <p:ph type="body" sz="quarter" idx="10"/>
          </p:nvPr>
        </p:nvSpPr>
        <p:spPr>
          <a:xfrm>
            <a:off x="1543946" y="908720"/>
            <a:ext cx="9964381" cy="4248472"/>
          </a:xfrm>
        </p:spPr>
        <p:txBody>
          <a:bodyPr numCol="4" spcCol="180000"/>
          <a:lstStyle/>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A</a:t>
            </a:r>
            <a:r>
              <a:rPr lang="en-GB" sz="1200" kern="100" dirty="0">
                <a:effectLst/>
                <a:ea typeface="Calibri" panose="020F0502020204030204" pitchFamily="34" charset="0"/>
                <a:cs typeface="Times New Roman" panose="02020603050405020304" pitchFamily="18" charset="0"/>
              </a:rPr>
              <a:t>ccountability</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I</a:t>
            </a:r>
            <a:r>
              <a:rPr lang="en-GB" sz="1200" kern="100" dirty="0">
                <a:effectLst/>
                <a:ea typeface="Calibri" panose="020F0502020204030204" pitchFamily="34" charset="0"/>
                <a:cs typeface="Times New Roman" panose="02020603050405020304" pitchFamily="18" charset="0"/>
              </a:rPr>
              <a:t>ncident analysis and data</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A</a:t>
            </a:r>
            <a:r>
              <a:rPr lang="en-GB" sz="1200" kern="100" dirty="0">
                <a:effectLst/>
                <a:ea typeface="Calibri" panose="020F0502020204030204" pitchFamily="34" charset="0"/>
                <a:cs typeface="Times New Roman" panose="02020603050405020304" pitchFamily="18" charset="0"/>
              </a:rPr>
              <a:t>udits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B</a:t>
            </a:r>
            <a:r>
              <a:rPr lang="en-GB" sz="1200" kern="100" dirty="0">
                <a:effectLst/>
                <a:ea typeface="Calibri" panose="020F0502020204030204" pitchFamily="34" charset="0"/>
                <a:cs typeface="Times New Roman" panose="02020603050405020304" pitchFamily="18" charset="0"/>
              </a:rPr>
              <a:t>enchmarking</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Benefit of reporting</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Communications, discussion, collaboration, involvement</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Continuous professional development</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C</a:t>
            </a:r>
            <a:r>
              <a:rPr lang="en-GB" sz="1200" kern="100" dirty="0">
                <a:effectLst/>
                <a:ea typeface="Calibri" panose="020F0502020204030204" pitchFamily="34" charset="0"/>
                <a:cs typeface="Times New Roman" panose="02020603050405020304" pitchFamily="18" charset="0"/>
              </a:rPr>
              <a:t>ontributory factors, themes, trends, patterns, behaviours</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Duty of candour</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Culture – learning, support, </a:t>
            </a:r>
            <a:r>
              <a:rPr lang="en-GB" sz="1200" kern="100" dirty="0">
                <a:effectLst/>
                <a:ea typeface="Calibri" panose="020F0502020204030204" pitchFamily="34" charset="0"/>
                <a:cs typeface="Times New Roman" panose="02020603050405020304" pitchFamily="18" charset="0"/>
              </a:rPr>
              <a:t>praise, good practice and behaviours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E</a:t>
            </a:r>
            <a:r>
              <a:rPr lang="en-GB" sz="1200" kern="100" dirty="0">
                <a:effectLst/>
                <a:ea typeface="Calibri" panose="020F0502020204030204" pitchFamily="34" charset="0"/>
                <a:cs typeface="Times New Roman" panose="02020603050405020304" pitchFamily="18" charset="0"/>
              </a:rPr>
              <a:t>valuate outcomes </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Terminology</a:t>
            </a:r>
            <a:endParaRPr lang="en-GB" sz="12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GDPR</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How to support resources – errors identified by a different organisation, how to share</a:t>
            </a:r>
            <a:r>
              <a:rPr lang="en-GB" sz="1200" kern="100" dirty="0">
                <a:ea typeface="Calibri" panose="020F0502020204030204" pitchFamily="34" charset="0"/>
                <a:cs typeface="Times New Roman" panose="02020603050405020304" pitchFamily="18" charset="0"/>
              </a:rPr>
              <a:t> and </a:t>
            </a:r>
            <a:r>
              <a:rPr lang="en-GB" sz="1200" kern="100" dirty="0">
                <a:effectLst/>
                <a:ea typeface="Calibri" panose="020F0502020204030204" pitchFamily="34" charset="0"/>
                <a:cs typeface="Times New Roman" panose="02020603050405020304" pitchFamily="18" charset="0"/>
              </a:rPr>
              <a:t>who to share with and involve</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H</a:t>
            </a:r>
            <a:r>
              <a:rPr lang="en-GB" sz="1200" kern="100" dirty="0">
                <a:effectLst/>
                <a:ea typeface="Calibri" panose="020F0502020204030204" pitchFamily="34" charset="0"/>
                <a:cs typeface="Times New Roman" panose="02020603050405020304" pitchFamily="18" charset="0"/>
              </a:rPr>
              <a:t>uman factors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I</a:t>
            </a:r>
            <a:r>
              <a:rPr lang="en-GB" sz="1200" kern="100" dirty="0">
                <a:effectLst/>
                <a:ea typeface="Calibri" panose="020F0502020204030204" pitchFamily="34" charset="0"/>
                <a:cs typeface="Times New Roman" panose="02020603050405020304" pitchFamily="18" charset="0"/>
              </a:rPr>
              <a:t>mprovement methodologies and mechanisms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I</a:t>
            </a:r>
            <a:r>
              <a:rPr lang="en-GB" sz="1200" kern="100" dirty="0">
                <a:effectLst/>
                <a:ea typeface="Calibri" panose="020F0502020204030204" pitchFamily="34" charset="0"/>
                <a:cs typeface="Times New Roman" panose="02020603050405020304" pitchFamily="18" charset="0"/>
              </a:rPr>
              <a:t>nclusivity </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Investigations</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IT investigation tools and systems</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Just culture</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L</a:t>
            </a:r>
            <a:r>
              <a:rPr lang="en-GB" sz="1200" kern="100" dirty="0">
                <a:effectLst/>
                <a:ea typeface="Calibri" panose="020F0502020204030204" pitchFamily="34" charset="0"/>
                <a:cs typeface="Times New Roman" panose="02020603050405020304" pitchFamily="18" charset="0"/>
              </a:rPr>
              <a:t>earning culture</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L</a:t>
            </a:r>
            <a:r>
              <a:rPr lang="en-GB" sz="1200" kern="100" dirty="0">
                <a:effectLst/>
                <a:ea typeface="Calibri" panose="020F0502020204030204" pitchFamily="34" charset="0"/>
                <a:cs typeface="Times New Roman" panose="02020603050405020304" pitchFamily="18" charset="0"/>
              </a:rPr>
              <a:t>earning from others and incidents/near misses to inform improvement and implementation</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Legal defence for errors in hospitals, care homes and prisons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L</a:t>
            </a:r>
            <a:r>
              <a:rPr lang="en-GB" sz="1200" kern="100" dirty="0">
                <a:effectLst/>
                <a:ea typeface="Calibri" panose="020F0502020204030204" pitchFamily="34" charset="0"/>
                <a:cs typeface="Times New Roman" panose="02020603050405020304" pitchFamily="18" charset="0"/>
              </a:rPr>
              <a:t>ocal and national reporting mechanisms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N</a:t>
            </a:r>
            <a:r>
              <a:rPr lang="en-GB" sz="1200" kern="100" dirty="0">
                <a:effectLst/>
                <a:ea typeface="Calibri" panose="020F0502020204030204" pitchFamily="34" charset="0"/>
                <a:cs typeface="Times New Roman" panose="02020603050405020304" pitchFamily="18" charset="0"/>
              </a:rPr>
              <a:t>etworks</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Existing process and policies, national, local and regulatory guidelines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I</a:t>
            </a:r>
            <a:r>
              <a:rPr lang="en-GB" sz="1200" kern="100" dirty="0">
                <a:effectLst/>
                <a:ea typeface="Calibri" panose="020F0502020204030204" pitchFamily="34" charset="0"/>
                <a:cs typeface="Times New Roman" panose="02020603050405020304" pitchFamily="18" charset="0"/>
              </a:rPr>
              <a:t>ndemnity</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Promoting psychological safety</a:t>
            </a:r>
          </a:p>
          <a:p>
            <a:pPr>
              <a:lnSpc>
                <a:spcPct val="107000"/>
              </a:lnSpc>
              <a:spcBef>
                <a:spcPts val="600"/>
              </a:spcBef>
              <a:spcAft>
                <a:spcPts val="600"/>
              </a:spcAft>
              <a:tabLst>
                <a:tab pos="457200" algn="l"/>
              </a:tabLst>
            </a:pPr>
            <a:r>
              <a:rPr lang="en-GB" sz="1200" kern="100" dirty="0" err="1">
                <a:ea typeface="Calibri" panose="020F0502020204030204" pitchFamily="34" charset="0"/>
                <a:cs typeface="Times New Roman" panose="02020603050405020304" pitchFamily="18" charset="0"/>
              </a:rPr>
              <a:t>PSIRF</a:t>
            </a:r>
            <a:endParaRPr lang="en-GB" sz="12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Quality Improvement in Pharmacy Practice group framework, Scotland</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R</a:t>
            </a:r>
            <a:r>
              <a:rPr lang="en-GB" sz="1200" kern="100" dirty="0">
                <a:effectLst/>
                <a:ea typeface="Calibri" panose="020F0502020204030204" pitchFamily="34" charset="0"/>
                <a:cs typeface="Times New Roman" panose="02020603050405020304" pitchFamily="18" charset="0"/>
              </a:rPr>
              <a:t>eactive and proactive actions (immediate corrective and preventative actions)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R</a:t>
            </a:r>
            <a:r>
              <a:rPr lang="en-GB" sz="1200" kern="100" dirty="0">
                <a:effectLst/>
                <a:ea typeface="Calibri" panose="020F0502020204030204" pitchFamily="34" charset="0"/>
                <a:cs typeface="Times New Roman" panose="02020603050405020304" pitchFamily="18" charset="0"/>
              </a:rPr>
              <a:t>ecord and report </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Reflection</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R</a:t>
            </a:r>
            <a:r>
              <a:rPr lang="en-GB" sz="1200" kern="100" dirty="0">
                <a:effectLst/>
                <a:ea typeface="Calibri" panose="020F0502020204030204" pitchFamily="34" charset="0"/>
                <a:cs typeface="Times New Roman" panose="02020603050405020304" pitchFamily="18" charset="0"/>
              </a:rPr>
              <a:t>esources needed, e.g., staff and time </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R</a:t>
            </a:r>
            <a:r>
              <a:rPr lang="en-GB" sz="1200" kern="100" dirty="0">
                <a:effectLst/>
                <a:ea typeface="Calibri" panose="020F0502020204030204" pitchFamily="34" charset="0"/>
                <a:cs typeface="Times New Roman" panose="02020603050405020304" pitchFamily="18" charset="0"/>
              </a:rPr>
              <a:t>isk – identification, management and mitigation</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Roles and responsibilities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R</a:t>
            </a:r>
            <a:r>
              <a:rPr lang="en-GB" sz="1200" kern="100" dirty="0">
                <a:effectLst/>
                <a:ea typeface="Calibri" panose="020F0502020204030204" pitchFamily="34" charset="0"/>
                <a:cs typeface="Times New Roman" panose="02020603050405020304" pitchFamily="18" charset="0"/>
              </a:rPr>
              <a:t>oot cause</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RPS GPhC joint statement position of professional standards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S</a:t>
            </a:r>
            <a:r>
              <a:rPr lang="en-GB" sz="1200" kern="100" dirty="0">
                <a:effectLst/>
                <a:ea typeface="Calibri" panose="020F0502020204030204" pitchFamily="34" charset="0"/>
                <a:cs typeface="Times New Roman" panose="02020603050405020304" pitchFamily="18" charset="0"/>
              </a:rPr>
              <a:t>afety I and safety II approach </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S</a:t>
            </a:r>
            <a:r>
              <a:rPr lang="en-GB" sz="1200" kern="100" dirty="0">
                <a:effectLst/>
                <a:ea typeface="Calibri" panose="020F0502020204030204" pitchFamily="34" charset="0"/>
                <a:cs typeface="Times New Roman" panose="02020603050405020304" pitchFamily="18" charset="0"/>
              </a:rPr>
              <a:t>afety interventions – effectiveness, impact</a:t>
            </a:r>
          </a:p>
          <a:p>
            <a:pPr>
              <a:lnSpc>
                <a:spcPct val="107000"/>
              </a:lnSpc>
              <a:spcBef>
                <a:spcPts val="600"/>
              </a:spcBef>
              <a:spcAft>
                <a:spcPts val="600"/>
              </a:spcAft>
              <a:tabLst>
                <a:tab pos="457200" algn="l"/>
              </a:tabLst>
            </a:pPr>
            <a:r>
              <a:rPr lang="en-GB" sz="1200" kern="100" dirty="0" err="1">
                <a:effectLst/>
                <a:ea typeface="Calibri" panose="020F0502020204030204" pitchFamily="34" charset="0"/>
                <a:cs typeface="Times New Roman" panose="02020603050405020304" pitchFamily="18" charset="0"/>
              </a:rPr>
              <a:t>SEIPS</a:t>
            </a:r>
            <a:r>
              <a:rPr lang="en-GB" sz="1200" kern="100" dirty="0">
                <a:effectLst/>
                <a:ea typeface="Calibri" panose="020F0502020204030204" pitchFamily="34" charset="0"/>
                <a:cs typeface="Times New Roman" panose="02020603050405020304" pitchFamily="18" charset="0"/>
              </a:rPr>
              <a:t> </a:t>
            </a:r>
          </a:p>
          <a:p>
            <a:pPr>
              <a:lnSpc>
                <a:spcPct val="107000"/>
              </a:lnSpc>
              <a:spcBef>
                <a:spcPts val="600"/>
              </a:spcBef>
              <a:spcAft>
                <a:spcPts val="600"/>
              </a:spcAft>
              <a:tabLst>
                <a:tab pos="457200" algn="l"/>
              </a:tabLst>
            </a:pPr>
            <a:r>
              <a:rPr lang="en-GB" sz="1200" kern="100" dirty="0">
                <a:effectLst/>
                <a:ea typeface="Calibri" panose="020F0502020204030204" pitchFamily="34" charset="0"/>
                <a:cs typeface="Times New Roman" panose="02020603050405020304" pitchFamily="18" charset="0"/>
              </a:rPr>
              <a:t>Share learning </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S</a:t>
            </a:r>
            <a:r>
              <a:rPr lang="en-GB" sz="1200" kern="100" dirty="0">
                <a:effectLst/>
                <a:ea typeface="Calibri" panose="020F0502020204030204" pitchFamily="34" charset="0"/>
                <a:cs typeface="Times New Roman" panose="02020603050405020304" pitchFamily="18" charset="0"/>
              </a:rPr>
              <a:t>ustainability </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S</a:t>
            </a:r>
            <a:r>
              <a:rPr lang="en-GB" sz="1200" kern="100" dirty="0">
                <a:effectLst/>
                <a:ea typeface="Calibri" panose="020F0502020204030204" pitchFamily="34" charset="0"/>
                <a:cs typeface="Times New Roman" panose="02020603050405020304" pitchFamily="18" charset="0"/>
              </a:rPr>
              <a:t>ystems-based thinking, e.g., learning and changes</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T</a:t>
            </a:r>
            <a:r>
              <a:rPr lang="en-GB" sz="1200" kern="100" dirty="0">
                <a:effectLst/>
                <a:ea typeface="Calibri" panose="020F0502020204030204" pitchFamily="34" charset="0"/>
                <a:cs typeface="Times New Roman" panose="02020603050405020304" pitchFamily="18" charset="0"/>
              </a:rPr>
              <a:t>raining</a:t>
            </a:r>
          </a:p>
          <a:p>
            <a:pPr>
              <a:lnSpc>
                <a:spcPct val="107000"/>
              </a:lnSpc>
              <a:spcBef>
                <a:spcPts val="600"/>
              </a:spcBef>
              <a:spcAft>
                <a:spcPts val="600"/>
              </a:spcAft>
              <a:tabLst>
                <a:tab pos="457200" algn="l"/>
              </a:tabLst>
            </a:pPr>
            <a:r>
              <a:rPr lang="en-GB" sz="1200" kern="100" dirty="0">
                <a:ea typeface="Calibri" panose="020F0502020204030204" pitchFamily="34" charset="0"/>
                <a:cs typeface="Times New Roman" panose="02020603050405020304" pitchFamily="18" charset="0"/>
              </a:rPr>
              <a:t>W</a:t>
            </a:r>
            <a:r>
              <a:rPr lang="en-GB" sz="1200" kern="100" dirty="0">
                <a:effectLst/>
                <a:ea typeface="Calibri" panose="020F0502020204030204" pitchFamily="34" charset="0"/>
                <a:cs typeface="Times New Roman" panose="02020603050405020304" pitchFamily="18" charset="0"/>
              </a:rPr>
              <a:t>histleblowing</a:t>
            </a:r>
          </a:p>
        </p:txBody>
      </p:sp>
    </p:spTree>
    <p:extLst>
      <p:ext uri="{BB962C8B-B14F-4D97-AF65-F5344CB8AC3E}">
        <p14:creationId xmlns:p14="http://schemas.microsoft.com/office/powerpoint/2010/main" val="201814803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7750" y="2766218"/>
            <a:ext cx="7556500" cy="1325563"/>
          </a:xfrm>
        </p:spPr>
        <p:txBody>
          <a:bodyPr/>
          <a:lstStyle/>
          <a:p>
            <a:r>
              <a:rPr lang="en-GB" dirty="0"/>
              <a:t>What was updated </a:t>
            </a:r>
            <a:br>
              <a:rPr lang="en-GB" dirty="0"/>
            </a:br>
            <a:r>
              <a:rPr lang="en-GB" dirty="0">
                <a:solidFill>
                  <a:schemeClr val="accent6"/>
                </a:solidFill>
              </a:rPr>
              <a:t>Key changes</a:t>
            </a:r>
          </a:p>
        </p:txBody>
      </p:sp>
    </p:spTree>
    <p:extLst>
      <p:ext uri="{BB962C8B-B14F-4D97-AF65-F5344CB8AC3E}">
        <p14:creationId xmlns:p14="http://schemas.microsoft.com/office/powerpoint/2010/main" val="113496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E58B4-0732-3E80-5732-A7FAABDCD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D184E-8191-8080-049E-3B87266F1673}"/>
              </a:ext>
            </a:extLst>
          </p:cNvPr>
          <p:cNvSpPr>
            <a:spLocks noGrp="1"/>
          </p:cNvSpPr>
          <p:nvPr>
            <p:ph type="title"/>
          </p:nvPr>
        </p:nvSpPr>
        <p:spPr/>
        <p:txBody>
          <a:bodyPr/>
          <a:lstStyle/>
          <a:p>
            <a:r>
              <a:rPr lang="en-US" sz="3200" kern="1200" dirty="0">
                <a:solidFill>
                  <a:schemeClr val="tx1"/>
                </a:solidFill>
              </a:rPr>
              <a:t>Key changes </a:t>
            </a:r>
            <a:endParaRPr lang="en-GB" sz="3200" dirty="0"/>
          </a:p>
        </p:txBody>
      </p:sp>
      <p:sp>
        <p:nvSpPr>
          <p:cNvPr id="5" name="Text Placeholder 4">
            <a:extLst>
              <a:ext uri="{FF2B5EF4-FFF2-40B4-BE49-F238E27FC236}">
                <a16:creationId xmlns:a16="http://schemas.microsoft.com/office/drawing/2014/main" id="{2688D876-BD7E-9601-0F09-25AF205609F0}"/>
              </a:ext>
            </a:extLst>
          </p:cNvPr>
          <p:cNvSpPr>
            <a:spLocks noGrp="1"/>
          </p:cNvSpPr>
          <p:nvPr>
            <p:ph type="body" sz="quarter" idx="10"/>
          </p:nvPr>
        </p:nvSpPr>
        <p:spPr>
          <a:xfrm>
            <a:off x="1523998" y="1196752"/>
            <a:ext cx="4572002" cy="5323185"/>
          </a:xfrm>
        </p:spPr>
        <p:txBody>
          <a:bodyPr/>
          <a:lstStyle/>
          <a:p>
            <a:pPr marL="0" lvl="0" indent="0">
              <a:buNone/>
            </a:pPr>
            <a:r>
              <a:rPr lang="en-GB" sz="2000" b="1" dirty="0"/>
              <a:t>	</a:t>
            </a:r>
            <a:r>
              <a:rPr lang="en-GB" sz="2400" b="1" i="0" dirty="0">
                <a:latin typeface="Arial" panose="020B0604020202020204" pitchFamily="34" charset="0"/>
                <a:cs typeface="Arial" panose="020B0604020202020204" pitchFamily="34" charset="0"/>
              </a:rPr>
              <a:t>New</a:t>
            </a:r>
          </a:p>
          <a:p>
            <a:pPr lvl="0">
              <a:buChar char="•"/>
            </a:pPr>
            <a:r>
              <a:rPr lang="en-GB" sz="2000" b="0" i="0" dirty="0">
                <a:latin typeface="Arial" panose="020B0604020202020204" pitchFamily="34" charset="0"/>
                <a:cs typeface="Arial" panose="020B0604020202020204" pitchFamily="34" charset="0"/>
              </a:rPr>
              <a:t>Title</a:t>
            </a:r>
            <a:endParaRPr lang="en-US" sz="2000" dirty="0">
              <a:latin typeface="Arial" panose="020B0604020202020204" pitchFamily="34" charset="0"/>
              <a:cs typeface="Arial" panose="020B0604020202020204" pitchFamily="34" charset="0"/>
            </a:endParaRPr>
          </a:p>
          <a:p>
            <a:pPr lvl="0">
              <a:buChar char="•"/>
            </a:pPr>
            <a:r>
              <a:rPr lang="en-GB" sz="2000" b="0" i="0" dirty="0">
                <a:latin typeface="Arial" panose="020B0604020202020204" pitchFamily="34" charset="0"/>
                <a:cs typeface="Arial" panose="020B0604020202020204" pitchFamily="34" charset="0"/>
              </a:rPr>
              <a:t>Introduction </a:t>
            </a:r>
            <a:endParaRPr lang="en-US" sz="2000" dirty="0">
              <a:latin typeface="Arial" panose="020B0604020202020204" pitchFamily="34" charset="0"/>
              <a:cs typeface="Arial" panose="020B0604020202020204" pitchFamily="34" charset="0"/>
            </a:endParaRPr>
          </a:p>
          <a:p>
            <a:pPr lvl="0">
              <a:buFont typeface="Arial" panose="020B0604020202020204" pitchFamily="34" charset="0"/>
              <a:buChar char="•"/>
            </a:pPr>
            <a:r>
              <a:rPr lang="en-GB" sz="2000" b="0" i="0" dirty="0">
                <a:latin typeface="Arial" panose="020B0604020202020204" pitchFamily="34" charset="0"/>
                <a:cs typeface="Arial" panose="020B0604020202020204" pitchFamily="34" charset="0"/>
              </a:rPr>
              <a:t>Purpose section </a:t>
            </a:r>
          </a:p>
          <a:p>
            <a:pPr lvl="0">
              <a:buFont typeface="Arial" panose="020B0604020202020204" pitchFamily="34" charset="0"/>
              <a:buChar char="•"/>
            </a:pPr>
            <a:r>
              <a:rPr lang="en-GB" sz="2000" b="0" i="0" dirty="0">
                <a:latin typeface="Arial" panose="020B0604020202020204" pitchFamily="34" charset="0"/>
                <a:cs typeface="Arial" panose="020B0604020202020204" pitchFamily="34" charset="0"/>
              </a:rPr>
              <a:t>Some standards</a:t>
            </a:r>
          </a:p>
          <a:p>
            <a:pPr lvl="0">
              <a:buFont typeface="Arial" panose="020B0604020202020204" pitchFamily="34" charset="0"/>
              <a:buChar char="•"/>
            </a:pPr>
            <a:r>
              <a:rPr lang="en-GB" sz="2000" b="0" i="0" dirty="0">
                <a:latin typeface="Arial" panose="020B0604020202020204" pitchFamily="34" charset="0"/>
                <a:cs typeface="Arial" panose="020B0604020202020204" pitchFamily="34" charset="0"/>
              </a:rPr>
              <a:t>Some descriptor outcomes</a:t>
            </a:r>
          </a:p>
          <a:p>
            <a:pPr lvl="0">
              <a:buFont typeface="Arial" panose="020B0604020202020204" pitchFamily="34" charset="0"/>
              <a:buChar char="•"/>
            </a:pPr>
            <a:r>
              <a:rPr lang="en-GB" sz="2000" b="0" i="0" dirty="0">
                <a:latin typeface="Arial" panose="020B0604020202020204" pitchFamily="34" charset="0"/>
                <a:cs typeface="Arial" panose="020B0604020202020204" pitchFamily="34" charset="0"/>
              </a:rPr>
              <a:t>Supporting statements</a:t>
            </a:r>
          </a:p>
          <a:p>
            <a:pPr lvl="0">
              <a:buFont typeface="Arial" panose="020B0604020202020204" pitchFamily="34" charset="0"/>
              <a:buChar char="•"/>
            </a:pPr>
            <a:r>
              <a:rPr lang="en-GB" sz="2000" b="0" i="0" dirty="0">
                <a:latin typeface="Arial" panose="020B0604020202020204" pitchFamily="34" charset="0"/>
                <a:cs typeface="Arial" panose="020B0604020202020204" pitchFamily="34" charset="0"/>
              </a:rPr>
              <a:t>‘</a:t>
            </a:r>
            <a:r>
              <a:rPr lang="en-GB" sz="2000" dirty="0"/>
              <a:t>F</a:t>
            </a:r>
            <a:r>
              <a:rPr lang="en-GB" sz="2000" b="0" i="0" dirty="0">
                <a:latin typeface="Arial" panose="020B0604020202020204" pitchFamily="34" charset="0"/>
                <a:cs typeface="Arial" panose="020B0604020202020204" pitchFamily="34" charset="0"/>
              </a:rPr>
              <a:t>urther information’ section providing examples</a:t>
            </a:r>
          </a:p>
          <a:p>
            <a:pPr lvl="0">
              <a:buFont typeface="Arial" panose="020B0604020202020204" pitchFamily="34" charset="0"/>
              <a:buChar char="•"/>
            </a:pPr>
            <a:r>
              <a:rPr lang="en-GB" sz="2000" b="0" i="0" dirty="0">
                <a:latin typeface="Arial" panose="020B0604020202020204" pitchFamily="34" charset="0"/>
                <a:cs typeface="Arial" panose="020B0604020202020204" pitchFamily="34" charset="0"/>
              </a:rPr>
              <a:t>Glossary section.</a:t>
            </a:r>
          </a:p>
        </p:txBody>
      </p:sp>
      <p:sp>
        <p:nvSpPr>
          <p:cNvPr id="7" name="Text Placeholder 6">
            <a:extLst>
              <a:ext uri="{FF2B5EF4-FFF2-40B4-BE49-F238E27FC236}">
                <a16:creationId xmlns:a16="http://schemas.microsoft.com/office/drawing/2014/main" id="{449EAD4D-31D0-322A-1A5A-F506BFA1FF4E}"/>
              </a:ext>
            </a:extLst>
          </p:cNvPr>
          <p:cNvSpPr>
            <a:spLocks noGrp="1"/>
          </p:cNvSpPr>
          <p:nvPr>
            <p:ph type="body" sz="quarter" idx="11"/>
          </p:nvPr>
        </p:nvSpPr>
        <p:spPr>
          <a:xfrm>
            <a:off x="7032104" y="260648"/>
            <a:ext cx="4824536" cy="2180530"/>
          </a:xfrm>
        </p:spPr>
        <p:txBody>
          <a:bodyPr/>
          <a:lstStyle/>
          <a:p>
            <a:pPr marL="0" indent="0">
              <a:buNone/>
            </a:pPr>
            <a:r>
              <a:rPr lang="en-GB" sz="2000" dirty="0"/>
              <a:t>	</a:t>
            </a:r>
            <a:r>
              <a:rPr lang="en-GB" sz="2400" b="1" dirty="0"/>
              <a:t>Updated</a:t>
            </a:r>
            <a:endParaRPr lang="en-GB" sz="2000" b="1" i="0" dirty="0">
              <a:latin typeface="Arial" panose="020B0604020202020204" pitchFamily="34" charset="0"/>
              <a:cs typeface="Arial" panose="020B0604020202020204" pitchFamily="34" charset="0"/>
            </a:endParaRPr>
          </a:p>
          <a:p>
            <a:r>
              <a:rPr lang="en-GB" sz="2000" b="0" i="0" dirty="0">
                <a:latin typeface="Arial" panose="020B0604020202020204" pitchFamily="34" charset="0"/>
                <a:cs typeface="Arial" panose="020B0604020202020204" pitchFamily="34" charset="0"/>
              </a:rPr>
              <a:t>Scope – generic and expanded audience, sector and setting</a:t>
            </a:r>
          </a:p>
          <a:p>
            <a:r>
              <a:rPr lang="en-GB" sz="2000" dirty="0"/>
              <a:t>Some standards</a:t>
            </a:r>
          </a:p>
          <a:p>
            <a:r>
              <a:rPr lang="en-GB" sz="2000" b="0" i="0" dirty="0">
                <a:latin typeface="Arial" panose="020B0604020202020204" pitchFamily="34" charset="0"/>
                <a:cs typeface="Arial" panose="020B0604020202020204" pitchFamily="34" charset="0"/>
              </a:rPr>
              <a:t>Some descriptor outcomes</a:t>
            </a:r>
          </a:p>
          <a:p>
            <a:r>
              <a:rPr lang="en-GB" sz="2000" dirty="0"/>
              <a:t>R</a:t>
            </a:r>
            <a:r>
              <a:rPr lang="en-GB" sz="2000" b="0" i="0" dirty="0">
                <a:latin typeface="Arial" panose="020B0604020202020204" pitchFamily="34" charset="0"/>
                <a:cs typeface="Arial" panose="020B0604020202020204" pitchFamily="34" charset="0"/>
              </a:rPr>
              <a:t>eferences </a:t>
            </a:r>
          </a:p>
          <a:p>
            <a:r>
              <a:rPr lang="en-GB" sz="2000" dirty="0"/>
              <a:t>Terminology and included key topics.</a:t>
            </a:r>
          </a:p>
        </p:txBody>
      </p:sp>
      <p:pic>
        <p:nvPicPr>
          <p:cNvPr id="4" name="Graphic 3" descr="New with solid fill">
            <a:extLst>
              <a:ext uri="{FF2B5EF4-FFF2-40B4-BE49-F238E27FC236}">
                <a16:creationId xmlns:a16="http://schemas.microsoft.com/office/drawing/2014/main" id="{A5231A54-1F7C-C898-CA25-6876608ECD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1584" y="980808"/>
            <a:ext cx="720000" cy="720000"/>
          </a:xfrm>
          <a:prstGeom prst="rect">
            <a:avLst/>
          </a:prstGeom>
        </p:spPr>
      </p:pic>
      <p:pic>
        <p:nvPicPr>
          <p:cNvPr id="6" name="Graphic 5" descr="Repeat outline">
            <a:extLst>
              <a:ext uri="{FF2B5EF4-FFF2-40B4-BE49-F238E27FC236}">
                <a16:creationId xmlns:a16="http://schemas.microsoft.com/office/drawing/2014/main" id="{90C87ABA-A573-3E22-7BA7-2EEAED4194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76120" y="26799"/>
            <a:ext cx="720000" cy="720000"/>
          </a:xfrm>
          <a:prstGeom prst="rect">
            <a:avLst/>
          </a:prstGeom>
        </p:spPr>
      </p:pic>
      <p:sp>
        <p:nvSpPr>
          <p:cNvPr id="9" name="Text Placeholder 6">
            <a:extLst>
              <a:ext uri="{FF2B5EF4-FFF2-40B4-BE49-F238E27FC236}">
                <a16:creationId xmlns:a16="http://schemas.microsoft.com/office/drawing/2014/main" id="{0AECEE9E-C025-0B7A-AC4D-257E92F5E8E7}"/>
              </a:ext>
            </a:extLst>
          </p:cNvPr>
          <p:cNvSpPr txBox="1">
            <a:spLocks/>
          </p:cNvSpPr>
          <p:nvPr/>
        </p:nvSpPr>
        <p:spPr>
          <a:xfrm>
            <a:off x="7032104" y="3356992"/>
            <a:ext cx="4824536" cy="2180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	</a:t>
            </a:r>
            <a:r>
              <a:rPr lang="en-GB" sz="2400" b="1" dirty="0"/>
              <a:t>Removed</a:t>
            </a:r>
            <a:endParaRPr lang="en-GB" sz="2000" b="1" dirty="0"/>
          </a:p>
          <a:p>
            <a:r>
              <a:rPr lang="en-GB" sz="2000" dirty="0"/>
              <a:t>Sections 3 and 4 and updated and integrated them into the purpose section </a:t>
            </a:r>
          </a:p>
          <a:p>
            <a:r>
              <a:rPr lang="en-GB" sz="2000" dirty="0"/>
              <a:t>Sections 5 and 6 and updated and integrated them into the supporting resources page.</a:t>
            </a:r>
          </a:p>
        </p:txBody>
      </p:sp>
      <p:pic>
        <p:nvPicPr>
          <p:cNvPr id="11" name="Graphic 10" descr="Scissors with solid fill">
            <a:extLst>
              <a:ext uri="{FF2B5EF4-FFF2-40B4-BE49-F238E27FC236}">
                <a16:creationId xmlns:a16="http://schemas.microsoft.com/office/drawing/2014/main" id="{A4365729-B7CD-EC42-4F1F-42A13820D1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308981" flipV="1">
            <a:off x="7167803" y="3132651"/>
            <a:ext cx="720000" cy="720000"/>
          </a:xfrm>
          <a:prstGeom prst="rect">
            <a:avLst/>
          </a:prstGeom>
        </p:spPr>
      </p:pic>
      <p:sp>
        <p:nvSpPr>
          <p:cNvPr id="12" name="Text Placeholder 2">
            <a:extLst>
              <a:ext uri="{FF2B5EF4-FFF2-40B4-BE49-F238E27FC236}">
                <a16:creationId xmlns:a16="http://schemas.microsoft.com/office/drawing/2014/main" id="{81F3D142-41BA-FE1A-8708-88960DDA99D3}"/>
              </a:ext>
            </a:extLst>
          </p:cNvPr>
          <p:cNvSpPr txBox="1">
            <a:spLocks/>
          </p:cNvSpPr>
          <p:nvPr/>
        </p:nvSpPr>
        <p:spPr>
          <a:xfrm>
            <a:off x="1524000" y="5800007"/>
            <a:ext cx="10260000" cy="852253"/>
          </a:xfrm>
          <a:prstGeom prst="rect">
            <a:avLst/>
          </a:prstGeom>
          <a:solidFill>
            <a:schemeClr val="accent5">
              <a:lumMod val="10000"/>
              <a:lumOff val="90000"/>
            </a:schemeClr>
          </a:solidFill>
          <a:ln w="9525">
            <a:noFill/>
          </a:ln>
          <a:effectLst/>
        </p:spPr>
        <p:txBody>
          <a:bodyPr spcFirstLastPara="0" vert="horz" wrap="square" lIns="144000" tIns="144000" rIns="144000" bIns="144000"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0" dirty="0"/>
              <a:t>For further information on all the changes and why they happened, </a:t>
            </a:r>
            <a:br>
              <a:rPr lang="en-GB" sz="2000" b="0" dirty="0"/>
            </a:br>
            <a:r>
              <a:rPr lang="en-GB" sz="2000" b="0" dirty="0"/>
              <a:t>please see the </a:t>
            </a:r>
            <a:r>
              <a:rPr lang="en-GB" sz="2000" b="1" dirty="0">
                <a:hlinkClick r:id="rId9">
                  <a:extLst>
                    <a:ext uri="{A12FA001-AC4F-418D-AE19-62706E023703}">
                      <ahyp:hlinkClr xmlns:ahyp="http://schemas.microsoft.com/office/drawing/2018/hyperlinkcolor" val="tx"/>
                    </a:ext>
                  </a:extLst>
                </a:hlinkClick>
              </a:rPr>
              <a:t>RPS website</a:t>
            </a:r>
            <a:endParaRPr lang="en-GB" sz="2000" b="1" dirty="0"/>
          </a:p>
        </p:txBody>
      </p:sp>
      <p:pic>
        <p:nvPicPr>
          <p:cNvPr id="13" name="Graphic 12" descr="Cursor with solid fill">
            <a:extLst>
              <a:ext uri="{FF2B5EF4-FFF2-40B4-BE49-F238E27FC236}">
                <a16:creationId xmlns:a16="http://schemas.microsoft.com/office/drawing/2014/main" id="{0A5D337B-C1F6-150F-A1C7-C43CF512C2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7619" y="5673427"/>
            <a:ext cx="1067941" cy="1067941"/>
          </a:xfrm>
          <a:prstGeom prst="rect">
            <a:avLst/>
          </a:prstGeom>
        </p:spPr>
      </p:pic>
      <p:cxnSp>
        <p:nvCxnSpPr>
          <p:cNvPr id="29" name="Straight Connector 28">
            <a:extLst>
              <a:ext uri="{FF2B5EF4-FFF2-40B4-BE49-F238E27FC236}">
                <a16:creationId xmlns:a16="http://schemas.microsoft.com/office/drawing/2014/main" id="{389D554A-9784-F870-0C40-769AF5567C3B}"/>
              </a:ext>
            </a:extLst>
          </p:cNvPr>
          <p:cNvCxnSpPr/>
          <p:nvPr/>
        </p:nvCxnSpPr>
        <p:spPr>
          <a:xfrm>
            <a:off x="6023992" y="908720"/>
            <a:ext cx="0" cy="4464496"/>
          </a:xfrm>
          <a:prstGeom prst="line">
            <a:avLst/>
          </a:prstGeom>
          <a:ln w="44450" cap="rnd" cmpd="sng">
            <a:solidFill>
              <a:schemeClr val="accent4">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F7D34F-532B-A7B6-1E06-6BFE587831AE}"/>
              </a:ext>
            </a:extLst>
          </p:cNvPr>
          <p:cNvCxnSpPr>
            <a:cxnSpLocks/>
          </p:cNvCxnSpPr>
          <p:nvPr/>
        </p:nvCxnSpPr>
        <p:spPr>
          <a:xfrm flipH="1">
            <a:off x="6096000" y="3132000"/>
            <a:ext cx="5544616" cy="0"/>
          </a:xfrm>
          <a:prstGeom prst="line">
            <a:avLst/>
          </a:prstGeom>
          <a:ln w="44450" cap="rnd">
            <a:solidFill>
              <a:schemeClr val="accent4">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60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7750" y="2766218"/>
            <a:ext cx="7556500" cy="1325563"/>
          </a:xfrm>
        </p:spPr>
        <p:txBody>
          <a:bodyPr/>
          <a:lstStyle/>
          <a:p>
            <a:r>
              <a:rPr lang="en-GB" dirty="0"/>
              <a:t>What was updated </a:t>
            </a:r>
            <a:r>
              <a:rPr lang="en-GB" dirty="0">
                <a:solidFill>
                  <a:schemeClr val="accent6"/>
                </a:solidFill>
              </a:rPr>
              <a:t>Website</a:t>
            </a:r>
          </a:p>
        </p:txBody>
      </p:sp>
    </p:spTree>
    <p:extLst>
      <p:ext uri="{BB962C8B-B14F-4D97-AF65-F5344CB8AC3E}">
        <p14:creationId xmlns:p14="http://schemas.microsoft.com/office/powerpoint/2010/main" val="373528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GB" sz="3200" b="1" dirty="0">
                <a:latin typeface="Georgia" panose="02040502050405020303" pitchFamily="18" charset="0"/>
              </a:rPr>
              <a:t>Who is this presentation for?</a:t>
            </a:r>
            <a:endParaRPr lang="en-GB" dirty="0"/>
          </a:p>
        </p:txBody>
      </p:sp>
      <p:sp>
        <p:nvSpPr>
          <p:cNvPr id="10" name="Picture Placeholder 9">
            <a:extLst>
              <a:ext uri="{FF2B5EF4-FFF2-40B4-BE49-F238E27FC236}">
                <a16:creationId xmlns:a16="http://schemas.microsoft.com/office/drawing/2014/main" id="{8682ABE3-30B0-3CD0-4DAD-E92BFB71933A}"/>
              </a:ext>
            </a:extLst>
          </p:cNvPr>
          <p:cNvSpPr>
            <a:spLocks noGrp="1"/>
          </p:cNvSpPr>
          <p:nvPr>
            <p:ph type="pic" sz="quarter" idx="13"/>
          </p:nvPr>
        </p:nvSpPr>
        <p:spPr/>
        <p:txBody>
          <a:bodyPr/>
          <a:lstStyle/>
          <a:p>
            <a:pPr marL="0" indent="0">
              <a:buNone/>
            </a:pPr>
            <a:r>
              <a:rPr lang="en-GB" sz="2000" b="1" dirty="0">
                <a:latin typeface="Arial" panose="020B0604020202020204" pitchFamily="34" charset="0"/>
                <a:cs typeface="Arial" panose="020B0604020202020204" pitchFamily="34" charset="0"/>
              </a:rPr>
              <a:t>Anyone</a:t>
            </a:r>
            <a:r>
              <a:rPr lang="en-GB" sz="2000" dirty="0">
                <a:latin typeface="Arial" panose="020B0604020202020204" pitchFamily="34" charset="0"/>
                <a:cs typeface="Arial" panose="020B0604020202020204" pitchFamily="34" charset="0"/>
              </a:rPr>
              <a:t> who wants to know more about </a:t>
            </a:r>
            <a:r>
              <a:rPr lang="en-GB" sz="2000" b="1" dirty="0">
                <a:latin typeface="Arial" panose="020B0604020202020204" pitchFamily="34" charset="0"/>
                <a:cs typeface="Arial" panose="020B0604020202020204" pitchFamily="34" charset="0"/>
              </a:rPr>
              <a:t>the updated patient safety professional standards on responding to patient safety incidents</a:t>
            </a:r>
            <a:r>
              <a:rPr lang="en-GB" sz="2000" dirty="0">
                <a:latin typeface="Arial" panose="020B0604020202020204" pitchFamily="34" charset="0"/>
                <a:cs typeface="Arial" panose="020B0604020202020204" pitchFamily="34" charset="0"/>
              </a:rPr>
              <a:t> and what changes were made.</a:t>
            </a:r>
          </a:p>
        </p:txBody>
      </p:sp>
      <p:grpSp>
        <p:nvGrpSpPr>
          <p:cNvPr id="3" name="Group 2">
            <a:extLst>
              <a:ext uri="{FF2B5EF4-FFF2-40B4-BE49-F238E27FC236}">
                <a16:creationId xmlns:a16="http://schemas.microsoft.com/office/drawing/2014/main" id="{31050D99-0722-43FE-190B-C281736BFB8F}"/>
              </a:ext>
            </a:extLst>
          </p:cNvPr>
          <p:cNvGrpSpPr/>
          <p:nvPr/>
        </p:nvGrpSpPr>
        <p:grpSpPr>
          <a:xfrm>
            <a:off x="2207568" y="2060848"/>
            <a:ext cx="8821302" cy="4824536"/>
            <a:chOff x="2960872" y="3112844"/>
            <a:chExt cx="7315241" cy="4000843"/>
          </a:xfrm>
        </p:grpSpPr>
        <p:sp>
          <p:nvSpPr>
            <p:cNvPr id="4" name="Oval 3">
              <a:extLst>
                <a:ext uri="{FF2B5EF4-FFF2-40B4-BE49-F238E27FC236}">
                  <a16:creationId xmlns:a16="http://schemas.microsoft.com/office/drawing/2014/main" id="{F0D69790-4A95-6C33-52EF-2256BF7BCA11}"/>
                </a:ext>
              </a:extLst>
            </p:cNvPr>
            <p:cNvSpPr/>
            <p:nvPr/>
          </p:nvSpPr>
          <p:spPr>
            <a:xfrm>
              <a:off x="8644710" y="3189516"/>
              <a:ext cx="1631403" cy="1262742"/>
            </a:xfrm>
            <a:prstGeom prst="ellipse">
              <a:avLst/>
            </a:prstGeom>
            <a:solidFill>
              <a:srgbClr val="8A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D67E9441-B9EB-BE31-079B-0AF1599DED3B}"/>
                </a:ext>
              </a:extLst>
            </p:cNvPr>
            <p:cNvGrpSpPr/>
            <p:nvPr/>
          </p:nvGrpSpPr>
          <p:grpSpPr>
            <a:xfrm>
              <a:off x="2960872" y="3112844"/>
              <a:ext cx="6585650" cy="4000843"/>
              <a:chOff x="5770966" y="3261193"/>
              <a:chExt cx="6421034" cy="4000843"/>
            </a:xfrm>
          </p:grpSpPr>
          <p:sp>
            <p:nvSpPr>
              <p:cNvPr id="7" name="Oval 6">
                <a:extLst>
                  <a:ext uri="{FF2B5EF4-FFF2-40B4-BE49-F238E27FC236}">
                    <a16:creationId xmlns:a16="http://schemas.microsoft.com/office/drawing/2014/main" id="{DAED4CFD-D5B9-39CE-B7A4-22FA7E8A4243}"/>
                  </a:ext>
                </a:extLst>
              </p:cNvPr>
              <p:cNvSpPr/>
              <p:nvPr/>
            </p:nvSpPr>
            <p:spPr>
              <a:xfrm rot="17373988">
                <a:off x="6211853" y="2918496"/>
                <a:ext cx="1180434" cy="2062207"/>
              </a:xfrm>
              <a:prstGeom prst="ellipse">
                <a:avLst/>
              </a:prstGeom>
              <a:solidFill>
                <a:srgbClr val="8A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icture containing vector graphics&#10;&#10;Description generated with very high confidence">
                <a:extLst>
                  <a:ext uri="{FF2B5EF4-FFF2-40B4-BE49-F238E27FC236}">
                    <a16:creationId xmlns:a16="http://schemas.microsoft.com/office/drawing/2014/main" id="{2EC1AD4C-DBE8-7EC9-B49A-12E53C9C1BF3}"/>
                  </a:ext>
                </a:extLst>
              </p:cNvPr>
              <p:cNvPicPr>
                <a:picLocks noChangeAspect="1"/>
              </p:cNvPicPr>
              <p:nvPr/>
            </p:nvPicPr>
            <p:blipFill>
              <a:blip r:embed="rId3">
                <a:clrChange>
                  <a:clrFrom>
                    <a:srgbClr val="37A8AA"/>
                  </a:clrFrom>
                  <a:clrTo>
                    <a:srgbClr val="37A8AA">
                      <a:alpha val="0"/>
                    </a:srgbClr>
                  </a:clrTo>
                </a:clrChange>
              </a:blip>
              <a:stretch>
                <a:fillRect/>
              </a:stretch>
            </p:blipFill>
            <p:spPr>
              <a:xfrm>
                <a:off x="6190735" y="3261193"/>
                <a:ext cx="6001265" cy="4000843"/>
              </a:xfrm>
              <a:prstGeom prst="rect">
                <a:avLst/>
              </a:prstGeom>
            </p:spPr>
          </p:pic>
          <p:sp>
            <p:nvSpPr>
              <p:cNvPr id="9" name="Right Triangle 8">
                <a:extLst>
                  <a:ext uri="{FF2B5EF4-FFF2-40B4-BE49-F238E27FC236}">
                    <a16:creationId xmlns:a16="http://schemas.microsoft.com/office/drawing/2014/main" id="{C7E89232-3EB5-8DEA-1FC5-2439CD9208B6}"/>
                  </a:ext>
                </a:extLst>
              </p:cNvPr>
              <p:cNvSpPr/>
              <p:nvPr/>
            </p:nvSpPr>
            <p:spPr>
              <a:xfrm rot="7946975">
                <a:off x="6054416" y="4655075"/>
                <a:ext cx="240553" cy="143256"/>
              </a:xfrm>
              <a:prstGeom prst="rtTriangle">
                <a:avLst/>
              </a:prstGeom>
              <a:solidFill>
                <a:srgbClr val="8A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168454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214ECF2-62DE-5DDF-2BEB-7C02BDD5D3A8}"/>
              </a:ext>
            </a:extLst>
          </p:cNvPr>
          <p:cNvSpPr/>
          <p:nvPr/>
        </p:nvSpPr>
        <p:spPr>
          <a:xfrm>
            <a:off x="1667848" y="1484784"/>
            <a:ext cx="3096000" cy="1656184"/>
          </a:xfrm>
          <a:custGeom>
            <a:avLst/>
            <a:gdLst>
              <a:gd name="connsiteX0" fmla="*/ 0 w 8515581"/>
              <a:gd name="connsiteY0" fmla="*/ 0 h 607855"/>
              <a:gd name="connsiteX1" fmla="*/ 8515581 w 8515581"/>
              <a:gd name="connsiteY1" fmla="*/ 0 h 607855"/>
              <a:gd name="connsiteX2" fmla="*/ 8515581 w 8515581"/>
              <a:gd name="connsiteY2" fmla="*/ 607855 h 607855"/>
              <a:gd name="connsiteX3" fmla="*/ 0 w 8515581"/>
              <a:gd name="connsiteY3" fmla="*/ 607855 h 607855"/>
              <a:gd name="connsiteX4" fmla="*/ 0 w 8515581"/>
              <a:gd name="connsiteY4" fmla="*/ 0 h 6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581" h="607855">
                <a:moveTo>
                  <a:pt x="0" y="0"/>
                </a:moveTo>
                <a:lnTo>
                  <a:pt x="8515581" y="0"/>
                </a:lnTo>
                <a:lnTo>
                  <a:pt x="8515581" y="607855"/>
                </a:lnTo>
                <a:lnTo>
                  <a:pt x="0" y="607855"/>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80000" tIns="46800" rIns="180000" bIns="4572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Arial" panose="020B0604020202020204" pitchFamily="34" charset="0"/>
                <a:cs typeface="Arial" panose="020B0604020202020204" pitchFamily="34" charset="0"/>
              </a:rPr>
              <a:t>Web version</a:t>
            </a:r>
            <a:endParaRPr lang="en-US" sz="1800" b="1" kern="1200" dirty="0">
              <a:solidFill>
                <a:schemeClr val="tx1"/>
              </a:solidFill>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1A781F16-CBB2-B1BD-EC9B-D4B04BB12910}"/>
              </a:ext>
            </a:extLst>
          </p:cNvPr>
          <p:cNvSpPr/>
          <p:nvPr/>
        </p:nvSpPr>
        <p:spPr>
          <a:xfrm>
            <a:off x="4998048" y="1484784"/>
            <a:ext cx="3096000" cy="1656184"/>
          </a:xfrm>
          <a:custGeom>
            <a:avLst/>
            <a:gdLst>
              <a:gd name="connsiteX0" fmla="*/ 0 w 8080010"/>
              <a:gd name="connsiteY0" fmla="*/ 0 h 607855"/>
              <a:gd name="connsiteX1" fmla="*/ 8080010 w 8080010"/>
              <a:gd name="connsiteY1" fmla="*/ 0 h 607855"/>
              <a:gd name="connsiteX2" fmla="*/ 8080010 w 8080010"/>
              <a:gd name="connsiteY2" fmla="*/ 607855 h 607855"/>
              <a:gd name="connsiteX3" fmla="*/ 0 w 8080010"/>
              <a:gd name="connsiteY3" fmla="*/ 607855 h 607855"/>
              <a:gd name="connsiteX4" fmla="*/ 0 w 8080010"/>
              <a:gd name="connsiteY4" fmla="*/ 0 h 6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0010" h="607855">
                <a:moveTo>
                  <a:pt x="0" y="0"/>
                </a:moveTo>
                <a:lnTo>
                  <a:pt x="8080010" y="0"/>
                </a:lnTo>
                <a:lnTo>
                  <a:pt x="8080010" y="607855"/>
                </a:lnTo>
                <a:lnTo>
                  <a:pt x="0" y="607855"/>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5">
              <a:hueOff val="1827229"/>
              <a:satOff val="-2668"/>
              <a:lumOff val="2745"/>
              <a:alphaOff val="0"/>
            </a:schemeClr>
          </a:effectRef>
          <a:fontRef idx="minor">
            <a:schemeClr val="lt1"/>
          </a:fontRef>
        </p:style>
        <p:txBody>
          <a:bodyPr spcFirstLastPara="0" vert="horz" wrap="square" lIns="180000" tIns="46800" rIns="18000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PDF</a:t>
            </a:r>
          </a:p>
        </p:txBody>
      </p:sp>
      <p:sp>
        <p:nvSpPr>
          <p:cNvPr id="13" name="Freeform: Shape 12">
            <a:extLst>
              <a:ext uri="{FF2B5EF4-FFF2-40B4-BE49-F238E27FC236}">
                <a16:creationId xmlns:a16="http://schemas.microsoft.com/office/drawing/2014/main" id="{E0A7947F-84B5-1BCD-CB99-B1FAD021E6B3}"/>
              </a:ext>
            </a:extLst>
          </p:cNvPr>
          <p:cNvSpPr/>
          <p:nvPr/>
        </p:nvSpPr>
        <p:spPr>
          <a:xfrm>
            <a:off x="8328248" y="1484784"/>
            <a:ext cx="3096000" cy="1656184"/>
          </a:xfrm>
          <a:custGeom>
            <a:avLst/>
            <a:gdLst>
              <a:gd name="connsiteX0" fmla="*/ 0 w 7946325"/>
              <a:gd name="connsiteY0" fmla="*/ 0 h 607855"/>
              <a:gd name="connsiteX1" fmla="*/ 7946325 w 7946325"/>
              <a:gd name="connsiteY1" fmla="*/ 0 h 607855"/>
              <a:gd name="connsiteX2" fmla="*/ 7946325 w 7946325"/>
              <a:gd name="connsiteY2" fmla="*/ 607855 h 607855"/>
              <a:gd name="connsiteX3" fmla="*/ 0 w 7946325"/>
              <a:gd name="connsiteY3" fmla="*/ 607855 h 607855"/>
              <a:gd name="connsiteX4" fmla="*/ 0 w 7946325"/>
              <a:gd name="connsiteY4" fmla="*/ 0 h 6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6325" h="607855">
                <a:moveTo>
                  <a:pt x="0" y="0"/>
                </a:moveTo>
                <a:lnTo>
                  <a:pt x="7946325" y="0"/>
                </a:lnTo>
                <a:lnTo>
                  <a:pt x="7946325" y="607855"/>
                </a:lnTo>
                <a:lnTo>
                  <a:pt x="0" y="607855"/>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5">
              <a:hueOff val="3654458"/>
              <a:satOff val="-5336"/>
              <a:lumOff val="5491"/>
              <a:alphaOff val="0"/>
            </a:schemeClr>
          </a:effectRef>
          <a:fontRef idx="minor">
            <a:schemeClr val="lt1"/>
          </a:fontRef>
        </p:style>
        <p:txBody>
          <a:bodyPr spcFirstLastPara="0" vert="horz" wrap="square" lIns="180000" tIns="46800" rIns="180000" bIns="4572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Arial" panose="020B0604020202020204" pitchFamily="34" charset="0"/>
                <a:cs typeface="Arial" panose="020B0604020202020204" pitchFamily="34" charset="0"/>
              </a:rPr>
              <a:t>Background page </a:t>
            </a:r>
            <a:r>
              <a:rPr lang="en-GB" sz="1800" kern="1200" dirty="0">
                <a:solidFill>
                  <a:schemeClr val="tx1"/>
                </a:solidFill>
                <a:latin typeface="Arial" panose="020B0604020202020204" pitchFamily="34" charset="0"/>
                <a:cs typeface="Arial" panose="020B0604020202020204" pitchFamily="34" charset="0"/>
              </a:rPr>
              <a:t>– summary of changes </a:t>
            </a:r>
          </a:p>
        </p:txBody>
      </p:sp>
      <p:sp>
        <p:nvSpPr>
          <p:cNvPr id="15" name="Freeform: Shape 14">
            <a:extLst>
              <a:ext uri="{FF2B5EF4-FFF2-40B4-BE49-F238E27FC236}">
                <a16:creationId xmlns:a16="http://schemas.microsoft.com/office/drawing/2014/main" id="{4C650C5B-E694-7A50-A691-1BCC8452D3BB}"/>
              </a:ext>
            </a:extLst>
          </p:cNvPr>
          <p:cNvSpPr/>
          <p:nvPr/>
        </p:nvSpPr>
        <p:spPr>
          <a:xfrm>
            <a:off x="3324032" y="3861048"/>
            <a:ext cx="3096000" cy="1656184"/>
          </a:xfrm>
          <a:custGeom>
            <a:avLst/>
            <a:gdLst>
              <a:gd name="connsiteX0" fmla="*/ 0 w 8080010"/>
              <a:gd name="connsiteY0" fmla="*/ 0 h 607855"/>
              <a:gd name="connsiteX1" fmla="*/ 8080010 w 8080010"/>
              <a:gd name="connsiteY1" fmla="*/ 0 h 607855"/>
              <a:gd name="connsiteX2" fmla="*/ 8080010 w 8080010"/>
              <a:gd name="connsiteY2" fmla="*/ 607855 h 607855"/>
              <a:gd name="connsiteX3" fmla="*/ 0 w 8080010"/>
              <a:gd name="connsiteY3" fmla="*/ 607855 h 607855"/>
              <a:gd name="connsiteX4" fmla="*/ 0 w 8080010"/>
              <a:gd name="connsiteY4" fmla="*/ 0 h 6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0010" h="607855">
                <a:moveTo>
                  <a:pt x="0" y="0"/>
                </a:moveTo>
                <a:lnTo>
                  <a:pt x="8080010" y="0"/>
                </a:lnTo>
                <a:lnTo>
                  <a:pt x="8080010" y="607855"/>
                </a:lnTo>
                <a:lnTo>
                  <a:pt x="0" y="607855"/>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5">
              <a:hueOff val="5481687"/>
              <a:satOff val="-8004"/>
              <a:lumOff val="8236"/>
              <a:alphaOff val="0"/>
            </a:schemeClr>
          </a:effectRef>
          <a:fontRef idx="minor">
            <a:schemeClr val="lt1"/>
          </a:fontRef>
        </p:style>
        <p:txBody>
          <a:bodyPr spcFirstLastPara="0" vert="horz" wrap="square" lIns="180000" tIns="46800" rIns="180000" bIns="4572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Arial" panose="020B0604020202020204" pitchFamily="34" charset="0"/>
                <a:cs typeface="Arial" panose="020B0604020202020204" pitchFamily="34" charset="0"/>
              </a:rPr>
              <a:t>Supporting resources </a:t>
            </a:r>
            <a:r>
              <a:rPr lang="en-GB" sz="1800" kern="1200" dirty="0">
                <a:solidFill>
                  <a:schemeClr val="tx1"/>
                </a:solidFill>
                <a:latin typeface="Arial" panose="020B0604020202020204" pitchFamily="34" charset="0"/>
                <a:cs typeface="Arial" panose="020B0604020202020204" pitchFamily="34" charset="0"/>
              </a:rPr>
              <a:t>– </a:t>
            </a:r>
            <a:br>
              <a:rPr lang="en-GB" sz="1800" kern="1200" dirty="0">
                <a:solidFill>
                  <a:schemeClr val="tx1"/>
                </a:solidFill>
                <a:latin typeface="Arial" panose="020B0604020202020204" pitchFamily="34" charset="0"/>
                <a:cs typeface="Arial" panose="020B0604020202020204" pitchFamily="34" charset="0"/>
              </a:rPr>
            </a:br>
            <a:r>
              <a:rPr lang="en-GB" sz="1800" kern="1200" dirty="0">
                <a:solidFill>
                  <a:schemeClr val="tx1"/>
                </a:solidFill>
                <a:latin typeface="Arial" panose="020B0604020202020204" pitchFamily="34" charset="0"/>
                <a:cs typeface="Arial" panose="020B0604020202020204" pitchFamily="34" charset="0"/>
              </a:rPr>
              <a:t>c</a:t>
            </a:r>
            <a:r>
              <a:rPr lang="en-GB" sz="1800" kern="1200" dirty="0">
                <a:solidFill>
                  <a:schemeClr val="tx1"/>
                </a:solidFill>
                <a:latin typeface="Arial" panose="020B0604020202020204" pitchFamily="34" charset="0"/>
                <a:ea typeface="+mn-ea"/>
                <a:cs typeface="Arial" panose="020B0604020202020204" pitchFamily="34" charset="0"/>
              </a:rPr>
              <a:t>ase studies and examples of learning and best practi</a:t>
            </a:r>
            <a:r>
              <a:rPr lang="en-GB" sz="1800" kern="1200" dirty="0">
                <a:solidFill>
                  <a:schemeClr val="tx1"/>
                </a:solidFill>
                <a:latin typeface="Arial" panose="020B0604020202020204" pitchFamily="34" charset="0"/>
                <a:cs typeface="Arial" panose="020B0604020202020204" pitchFamily="34" charset="0"/>
              </a:rPr>
              <a:t>ce</a:t>
            </a:r>
            <a:endParaRPr lang="en-US" sz="1800" kern="1200" dirty="0">
              <a:solidFill>
                <a:schemeClr val="tx1"/>
              </a:solidFill>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16F20809-1AFC-B4C5-0097-592CE7E686B7}"/>
              </a:ext>
            </a:extLst>
          </p:cNvPr>
          <p:cNvSpPr/>
          <p:nvPr/>
        </p:nvSpPr>
        <p:spPr>
          <a:xfrm>
            <a:off x="6672064" y="3861048"/>
            <a:ext cx="3096000" cy="1656184"/>
          </a:xfrm>
          <a:custGeom>
            <a:avLst/>
            <a:gdLst>
              <a:gd name="connsiteX0" fmla="*/ 0 w 8515581"/>
              <a:gd name="connsiteY0" fmla="*/ 0 h 607855"/>
              <a:gd name="connsiteX1" fmla="*/ 8515581 w 8515581"/>
              <a:gd name="connsiteY1" fmla="*/ 0 h 607855"/>
              <a:gd name="connsiteX2" fmla="*/ 8515581 w 8515581"/>
              <a:gd name="connsiteY2" fmla="*/ 607855 h 607855"/>
              <a:gd name="connsiteX3" fmla="*/ 0 w 8515581"/>
              <a:gd name="connsiteY3" fmla="*/ 607855 h 607855"/>
              <a:gd name="connsiteX4" fmla="*/ 0 w 8515581"/>
              <a:gd name="connsiteY4" fmla="*/ 0 h 6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581" h="607855">
                <a:moveTo>
                  <a:pt x="0" y="0"/>
                </a:moveTo>
                <a:lnTo>
                  <a:pt x="8515581" y="0"/>
                </a:lnTo>
                <a:lnTo>
                  <a:pt x="8515581" y="607855"/>
                </a:lnTo>
                <a:lnTo>
                  <a:pt x="0" y="607855"/>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5">
              <a:hueOff val="7308917"/>
              <a:satOff val="-10672"/>
              <a:lumOff val="10981"/>
              <a:alphaOff val="0"/>
            </a:schemeClr>
          </a:effectRef>
          <a:fontRef idx="minor">
            <a:schemeClr val="lt1"/>
          </a:fontRef>
        </p:style>
        <p:txBody>
          <a:bodyPr spcFirstLastPara="0" vert="horz" wrap="square" lIns="180000" tIns="46800" rIns="18000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b="1" i="0" kern="1200" dirty="0">
                <a:solidFill>
                  <a:schemeClr val="tx1"/>
                </a:solidFill>
                <a:effectLst/>
                <a:latin typeface="Arial" panose="020B0604020202020204" pitchFamily="34" charset="0"/>
                <a:cs typeface="Arial" panose="020B0604020202020204" pitchFamily="34" charset="0"/>
              </a:rPr>
              <a:t>Improved navigation </a:t>
            </a:r>
            <a:r>
              <a:rPr lang="en-GB" sz="1800" b="0" i="0" kern="1200" dirty="0">
                <a:solidFill>
                  <a:schemeClr val="tx1"/>
                </a:solidFill>
                <a:effectLst/>
                <a:latin typeface="Arial" panose="020B0604020202020204" pitchFamily="34" charset="0"/>
                <a:cs typeface="Arial" panose="020B0604020202020204" pitchFamily="34" charset="0"/>
              </a:rPr>
              <a:t>with hyperlinking to glossary terms, further information sections and references </a:t>
            </a:r>
            <a:endParaRPr lang="en-US" sz="1800" kern="1200"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2C4EFDE-8B70-4BF9-96BD-0ACE23D8C20C}"/>
              </a:ext>
            </a:extLst>
          </p:cNvPr>
          <p:cNvSpPr>
            <a:spLocks noGrp="1"/>
          </p:cNvSpPr>
          <p:nvPr>
            <p:ph type="title"/>
          </p:nvPr>
        </p:nvSpPr>
        <p:spPr/>
        <p:txBody>
          <a:bodyPr/>
          <a:lstStyle/>
          <a:p>
            <a:pPr fontAlgn="auto">
              <a:spcAft>
                <a:spcPts val="0"/>
              </a:spcAft>
            </a:pPr>
            <a:r>
              <a:rPr lang="en-US" sz="3200" dirty="0">
                <a:cs typeface="Arial" panose="020B0604020202020204" pitchFamily="34" charset="0"/>
              </a:rPr>
              <a:t>What’s new on the website</a:t>
            </a:r>
          </a:p>
        </p:txBody>
      </p:sp>
      <p:sp>
        <p:nvSpPr>
          <p:cNvPr id="3" name="Text Placeholder 2">
            <a:extLst>
              <a:ext uri="{FF2B5EF4-FFF2-40B4-BE49-F238E27FC236}">
                <a16:creationId xmlns:a16="http://schemas.microsoft.com/office/drawing/2014/main" id="{8C550899-141B-0533-0A01-C18230B724D9}"/>
              </a:ext>
            </a:extLst>
          </p:cNvPr>
          <p:cNvSpPr txBox="1">
            <a:spLocks/>
          </p:cNvSpPr>
          <p:nvPr/>
        </p:nvSpPr>
        <p:spPr>
          <a:xfrm>
            <a:off x="1524000" y="5800007"/>
            <a:ext cx="10260000" cy="852253"/>
          </a:xfrm>
          <a:prstGeom prst="rect">
            <a:avLst/>
          </a:prstGeom>
          <a:solidFill>
            <a:schemeClr val="accent5">
              <a:lumMod val="10000"/>
              <a:lumOff val="90000"/>
            </a:schemeClr>
          </a:solidFill>
          <a:ln w="9525">
            <a:noFill/>
          </a:ln>
          <a:effectLst/>
        </p:spPr>
        <p:txBody>
          <a:bodyPr spcFirstLastPara="0" vert="horz" wrap="square" lIns="144000" tIns="144000" rIns="144000" bIns="144000"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0" dirty="0"/>
              <a:t>For further information, please see the </a:t>
            </a:r>
            <a:r>
              <a:rPr lang="en-GB" sz="2000" b="1" dirty="0">
                <a:hlinkClick r:id="rId3">
                  <a:extLst>
                    <a:ext uri="{A12FA001-AC4F-418D-AE19-62706E023703}">
                      <ahyp:hlinkClr xmlns:ahyp="http://schemas.microsoft.com/office/drawing/2018/hyperlinkcolor" val="tx"/>
                    </a:ext>
                  </a:extLst>
                </a:hlinkClick>
              </a:rPr>
              <a:t>RPS website</a:t>
            </a:r>
            <a:endParaRPr lang="en-GB" sz="2000" b="1" dirty="0"/>
          </a:p>
        </p:txBody>
      </p:sp>
      <p:pic>
        <p:nvPicPr>
          <p:cNvPr id="4" name="Graphic 3" descr="Cursor with solid fill">
            <a:extLst>
              <a:ext uri="{FF2B5EF4-FFF2-40B4-BE49-F238E27FC236}">
                <a16:creationId xmlns:a16="http://schemas.microsoft.com/office/drawing/2014/main" id="{7CD54A06-A99B-27F6-52F1-81289CEA41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619" y="5673427"/>
            <a:ext cx="1067941" cy="1067941"/>
          </a:xfrm>
          <a:prstGeom prst="rect">
            <a:avLst/>
          </a:prstGeom>
        </p:spPr>
      </p:pic>
      <p:pic>
        <p:nvPicPr>
          <p:cNvPr id="19" name="Picture 18" descr="A blue and white background with text&#10;&#10;Description automatically generated">
            <a:extLst>
              <a:ext uri="{FF2B5EF4-FFF2-40B4-BE49-F238E27FC236}">
                <a16:creationId xmlns:a16="http://schemas.microsoft.com/office/drawing/2014/main" id="{08598E93-DB1E-92F3-C40B-65C04F4D9499}"/>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tretch>
            <a:fillRect/>
          </a:stretch>
        </p:blipFill>
        <p:spPr>
          <a:xfrm>
            <a:off x="6209919" y="944824"/>
            <a:ext cx="636258" cy="900000"/>
          </a:xfrm>
          <a:prstGeom prst="rect">
            <a:avLst/>
          </a:prstGeom>
        </p:spPr>
      </p:pic>
      <p:pic>
        <p:nvPicPr>
          <p:cNvPr id="22" name="Graphic 21" descr="Greek Pillar with solid fill">
            <a:extLst>
              <a:ext uri="{FF2B5EF4-FFF2-40B4-BE49-F238E27FC236}">
                <a16:creationId xmlns:a16="http://schemas.microsoft.com/office/drawing/2014/main" id="{6D31552D-EAAA-30C1-0931-F393D97F3B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04032" y="3212976"/>
            <a:ext cx="900000" cy="900000"/>
          </a:xfrm>
          <a:prstGeom prst="rect">
            <a:avLst/>
          </a:prstGeom>
        </p:spPr>
      </p:pic>
      <p:pic>
        <p:nvPicPr>
          <p:cNvPr id="24" name="Graphic 23" descr="World with solid fill">
            <a:extLst>
              <a:ext uri="{FF2B5EF4-FFF2-40B4-BE49-F238E27FC236}">
                <a16:creationId xmlns:a16="http://schemas.microsoft.com/office/drawing/2014/main" id="{8F5A6E28-2C35-3C27-454E-93F621B1F3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47848" y="944824"/>
            <a:ext cx="900000" cy="900000"/>
          </a:xfrm>
          <a:prstGeom prst="rect">
            <a:avLst/>
          </a:prstGeom>
        </p:spPr>
      </p:pic>
      <p:pic>
        <p:nvPicPr>
          <p:cNvPr id="26" name="Graphic 25" descr="Compass with solid fill">
            <a:extLst>
              <a:ext uri="{FF2B5EF4-FFF2-40B4-BE49-F238E27FC236}">
                <a16:creationId xmlns:a16="http://schemas.microsoft.com/office/drawing/2014/main" id="{8FA21C45-D738-EEB2-32C3-8A08169CEF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52064" y="3212976"/>
            <a:ext cx="900000" cy="900000"/>
          </a:xfrm>
          <a:prstGeom prst="rect">
            <a:avLst/>
          </a:prstGeom>
        </p:spPr>
      </p:pic>
      <p:pic>
        <p:nvPicPr>
          <p:cNvPr id="30" name="Graphic 29" descr="Magnifying glass with solid fill">
            <a:extLst>
              <a:ext uri="{FF2B5EF4-FFF2-40B4-BE49-F238E27FC236}">
                <a16:creationId xmlns:a16="http://schemas.microsoft.com/office/drawing/2014/main" id="{BF1D017A-E06B-50E0-9909-7E4C1B7ED02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08248" y="872716"/>
            <a:ext cx="900000" cy="900000"/>
          </a:xfrm>
          <a:prstGeom prst="rect">
            <a:avLst/>
          </a:prstGeom>
        </p:spPr>
      </p:pic>
    </p:spTree>
    <p:extLst>
      <p:ext uri="{BB962C8B-B14F-4D97-AF65-F5344CB8AC3E}">
        <p14:creationId xmlns:p14="http://schemas.microsoft.com/office/powerpoint/2010/main" val="347060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268AC3A-6E34-1688-0800-3B8D7F1C0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126727">
            <a:off x="-5628571" y="1425510"/>
            <a:ext cx="19360329" cy="19360329"/>
          </a:xfrm>
          <a:prstGeom prst="rect">
            <a:avLst/>
          </a:prstGeom>
        </p:spPr>
      </p:pic>
      <p:pic>
        <p:nvPicPr>
          <p:cNvPr id="15" name="Graphic 14">
            <a:extLst>
              <a:ext uri="{FF2B5EF4-FFF2-40B4-BE49-F238E27FC236}">
                <a16:creationId xmlns:a16="http://schemas.microsoft.com/office/drawing/2014/main" id="{8034499F-639B-18F6-8E50-E46DF2C52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67408" y="-12469165"/>
            <a:ext cx="19360329" cy="19360329"/>
          </a:xfrm>
          <a:prstGeom prst="rect">
            <a:avLst/>
          </a:prstGeom>
        </p:spPr>
      </p:pic>
      <p:sp>
        <p:nvSpPr>
          <p:cNvPr id="4" name="Title 3">
            <a:extLst>
              <a:ext uri="{FF2B5EF4-FFF2-40B4-BE49-F238E27FC236}">
                <a16:creationId xmlns:a16="http://schemas.microsoft.com/office/drawing/2014/main" id="{9B8F01B2-9C43-466A-9B1D-4B0F607373D5}"/>
              </a:ext>
            </a:extLst>
          </p:cNvPr>
          <p:cNvSpPr>
            <a:spLocks noGrp="1"/>
          </p:cNvSpPr>
          <p:nvPr>
            <p:ph type="title"/>
          </p:nvPr>
        </p:nvSpPr>
        <p:spPr/>
        <p:txBody>
          <a:bodyPr/>
          <a:lstStyle/>
          <a:p>
            <a:r>
              <a:rPr lang="en-US" sz="3200" dirty="0"/>
              <a:t>Standards – main web page  </a:t>
            </a:r>
            <a:endParaRPr lang="en-GB" sz="3200" dirty="0"/>
          </a:p>
        </p:txBody>
      </p:sp>
      <p:sp>
        <p:nvSpPr>
          <p:cNvPr id="5" name="Text Placeholder 2">
            <a:extLst>
              <a:ext uri="{FF2B5EF4-FFF2-40B4-BE49-F238E27FC236}">
                <a16:creationId xmlns:a16="http://schemas.microsoft.com/office/drawing/2014/main" id="{34413D94-BAC7-D4A9-8BE2-A1C9A0C9827F}"/>
              </a:ext>
            </a:extLst>
          </p:cNvPr>
          <p:cNvSpPr txBox="1">
            <a:spLocks/>
          </p:cNvSpPr>
          <p:nvPr/>
        </p:nvSpPr>
        <p:spPr>
          <a:xfrm>
            <a:off x="1524000" y="5800007"/>
            <a:ext cx="10260000" cy="852253"/>
          </a:xfrm>
          <a:prstGeom prst="rect">
            <a:avLst/>
          </a:prstGeom>
          <a:solidFill>
            <a:schemeClr val="accent5">
              <a:lumMod val="10000"/>
              <a:lumOff val="90000"/>
            </a:schemeClr>
          </a:solidFill>
          <a:ln w="9525">
            <a:noFill/>
          </a:ln>
          <a:effectLst/>
        </p:spPr>
        <p:txBody>
          <a:bodyPr spcFirstLastPara="0" vert="horz" wrap="square" lIns="144000" tIns="144000" rIns="144000" bIns="144000"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0" dirty="0"/>
              <a:t>For further information, please see the </a:t>
            </a:r>
            <a:r>
              <a:rPr lang="en-GB" sz="2000" b="1" dirty="0">
                <a:hlinkClick r:id="rId5">
                  <a:extLst>
                    <a:ext uri="{A12FA001-AC4F-418D-AE19-62706E023703}">
                      <ahyp:hlinkClr xmlns:ahyp="http://schemas.microsoft.com/office/drawing/2018/hyperlinkcolor" val="tx"/>
                    </a:ext>
                  </a:extLst>
                </a:hlinkClick>
              </a:rPr>
              <a:t>RPS website</a:t>
            </a:r>
            <a:endParaRPr lang="en-GB" sz="2000" b="1" dirty="0"/>
          </a:p>
        </p:txBody>
      </p:sp>
      <p:pic>
        <p:nvPicPr>
          <p:cNvPr id="6" name="Graphic 5" descr="Cursor with solid fill">
            <a:extLst>
              <a:ext uri="{FF2B5EF4-FFF2-40B4-BE49-F238E27FC236}">
                <a16:creationId xmlns:a16="http://schemas.microsoft.com/office/drawing/2014/main" id="{D85315B5-2C8A-EC32-D1FF-00133BF9DA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7619" y="5673427"/>
            <a:ext cx="1067941" cy="1067941"/>
          </a:xfrm>
          <a:prstGeom prst="rect">
            <a:avLst/>
          </a:prstGeom>
        </p:spPr>
      </p:pic>
      <p:sp>
        <p:nvSpPr>
          <p:cNvPr id="7" name="Freeform: Shape 6">
            <a:extLst>
              <a:ext uri="{FF2B5EF4-FFF2-40B4-BE49-F238E27FC236}">
                <a16:creationId xmlns:a16="http://schemas.microsoft.com/office/drawing/2014/main" id="{0B85A5E9-39E4-C8F8-401D-D78423368DF5}"/>
              </a:ext>
            </a:extLst>
          </p:cNvPr>
          <p:cNvSpPr/>
          <p:nvPr/>
        </p:nvSpPr>
        <p:spPr>
          <a:xfrm>
            <a:off x="4655840" y="3429000"/>
            <a:ext cx="3744416" cy="2088232"/>
          </a:xfrm>
          <a:custGeom>
            <a:avLst/>
            <a:gdLst>
              <a:gd name="connsiteX0" fmla="*/ 0 w 8515581"/>
              <a:gd name="connsiteY0" fmla="*/ 0 h 607855"/>
              <a:gd name="connsiteX1" fmla="*/ 8515581 w 8515581"/>
              <a:gd name="connsiteY1" fmla="*/ 0 h 607855"/>
              <a:gd name="connsiteX2" fmla="*/ 8515581 w 8515581"/>
              <a:gd name="connsiteY2" fmla="*/ 607855 h 607855"/>
              <a:gd name="connsiteX3" fmla="*/ 0 w 8515581"/>
              <a:gd name="connsiteY3" fmla="*/ 607855 h 607855"/>
              <a:gd name="connsiteX4" fmla="*/ 0 w 8515581"/>
              <a:gd name="connsiteY4" fmla="*/ 0 h 6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581" h="607855">
                <a:moveTo>
                  <a:pt x="0" y="0"/>
                </a:moveTo>
                <a:lnTo>
                  <a:pt x="8515581" y="0"/>
                </a:lnTo>
                <a:lnTo>
                  <a:pt x="8515581" y="607855"/>
                </a:lnTo>
                <a:lnTo>
                  <a:pt x="0" y="607855"/>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80000" tIns="46800" rIns="180000" bIns="45720" numCol="1" spcCol="1270" anchor="ctr" anchorCtr="0">
            <a:noAutofit/>
          </a:bodyPr>
          <a:lstStyle/>
          <a:p>
            <a:pPr marL="0" lvl="0" indent="0" defTabSz="800100">
              <a:lnSpc>
                <a:spcPct val="90000"/>
              </a:lnSpc>
              <a:spcBef>
                <a:spcPct val="0"/>
              </a:spcBef>
              <a:spcAft>
                <a:spcPct val="35000"/>
              </a:spcAft>
              <a:buNone/>
            </a:pPr>
            <a:r>
              <a:rPr lang="en-GB" sz="2000" b="1" kern="1200" dirty="0">
                <a:solidFill>
                  <a:schemeClr val="bg1"/>
                </a:solidFill>
                <a:latin typeface="Georgia" panose="02040502050405020303" pitchFamily="18" charset="0"/>
                <a:cs typeface="Arial" panose="020B0604020202020204" pitchFamily="34" charset="0"/>
              </a:rPr>
              <a:t>Background</a:t>
            </a:r>
          </a:p>
          <a:p>
            <a:pPr marL="0" lvl="0" indent="0" defTabSz="800100">
              <a:lnSpc>
                <a:spcPct val="90000"/>
              </a:lnSpc>
              <a:spcBef>
                <a:spcPct val="0"/>
              </a:spcBef>
              <a:spcAft>
                <a:spcPct val="35000"/>
              </a:spcAft>
              <a:buNone/>
            </a:pPr>
            <a:r>
              <a:rPr lang="en-GB" b="1" dirty="0">
                <a:solidFill>
                  <a:schemeClr val="accent2"/>
                </a:solidFill>
                <a:latin typeface="Georgia" panose="02040502050405020303" pitchFamily="18" charset="0"/>
                <a:cs typeface="Arial" panose="020B0604020202020204" pitchFamily="34" charset="0"/>
              </a:rPr>
              <a:t>Summary of changes, </a:t>
            </a:r>
            <a:br>
              <a:rPr lang="en-GB" b="1" dirty="0">
                <a:solidFill>
                  <a:schemeClr val="accent2"/>
                </a:solidFill>
                <a:latin typeface="Georgia" panose="02040502050405020303" pitchFamily="18" charset="0"/>
                <a:cs typeface="Arial" panose="020B0604020202020204" pitchFamily="34" charset="0"/>
              </a:rPr>
            </a:br>
            <a:r>
              <a:rPr lang="en-GB" b="1" dirty="0">
                <a:solidFill>
                  <a:schemeClr val="accent2"/>
                </a:solidFill>
                <a:latin typeface="Georgia" panose="02040502050405020303" pitchFamily="18" charset="0"/>
                <a:cs typeface="Arial" panose="020B0604020202020204" pitchFamily="34" charset="0"/>
              </a:rPr>
              <a:t>the process and more</a:t>
            </a:r>
            <a:endParaRPr lang="en-US" sz="1800" b="1" kern="1200" dirty="0">
              <a:solidFill>
                <a:schemeClr val="accent2"/>
              </a:solidFill>
              <a:latin typeface="Georgia" panose="02040502050405020303" pitchFamily="18" charset="0"/>
              <a:cs typeface="Arial" panose="020B0604020202020204" pitchFamily="34" charset="0"/>
            </a:endParaRPr>
          </a:p>
        </p:txBody>
      </p:sp>
      <p:sp>
        <p:nvSpPr>
          <p:cNvPr id="8" name="Freeform: Shape 7">
            <a:extLst>
              <a:ext uri="{FF2B5EF4-FFF2-40B4-BE49-F238E27FC236}">
                <a16:creationId xmlns:a16="http://schemas.microsoft.com/office/drawing/2014/main" id="{5798B891-13D5-85DD-63D9-7224D4A2E0F5}"/>
              </a:ext>
            </a:extLst>
          </p:cNvPr>
          <p:cNvSpPr/>
          <p:nvPr/>
        </p:nvSpPr>
        <p:spPr>
          <a:xfrm>
            <a:off x="6672064" y="1124744"/>
            <a:ext cx="3744416" cy="2088232"/>
          </a:xfrm>
          <a:custGeom>
            <a:avLst/>
            <a:gdLst>
              <a:gd name="connsiteX0" fmla="*/ 0 w 8515581"/>
              <a:gd name="connsiteY0" fmla="*/ 0 h 607855"/>
              <a:gd name="connsiteX1" fmla="*/ 8515581 w 8515581"/>
              <a:gd name="connsiteY1" fmla="*/ 0 h 607855"/>
              <a:gd name="connsiteX2" fmla="*/ 8515581 w 8515581"/>
              <a:gd name="connsiteY2" fmla="*/ 607855 h 607855"/>
              <a:gd name="connsiteX3" fmla="*/ 0 w 8515581"/>
              <a:gd name="connsiteY3" fmla="*/ 607855 h 607855"/>
              <a:gd name="connsiteX4" fmla="*/ 0 w 8515581"/>
              <a:gd name="connsiteY4" fmla="*/ 0 h 6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581" h="607855">
                <a:moveTo>
                  <a:pt x="0" y="0"/>
                </a:moveTo>
                <a:lnTo>
                  <a:pt x="8515581" y="0"/>
                </a:lnTo>
                <a:lnTo>
                  <a:pt x="8515581" y="607855"/>
                </a:lnTo>
                <a:lnTo>
                  <a:pt x="0" y="607855"/>
                </a:lnTo>
                <a:lnTo>
                  <a:pt x="0" y="0"/>
                </a:lnTo>
                <a:close/>
              </a:path>
            </a:pathLst>
          </a:cu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80000" tIns="46800" rIns="180000" bIns="45720" numCol="1" spcCol="1270" anchor="ctr" anchorCtr="0">
            <a:noAutofit/>
          </a:bodyPr>
          <a:lstStyle/>
          <a:p>
            <a:pPr marL="0" lvl="0" indent="0" defTabSz="800100">
              <a:lnSpc>
                <a:spcPct val="90000"/>
              </a:lnSpc>
              <a:spcBef>
                <a:spcPct val="0"/>
              </a:spcBef>
              <a:spcAft>
                <a:spcPct val="35000"/>
              </a:spcAft>
              <a:buNone/>
            </a:pPr>
            <a:r>
              <a:rPr lang="en-GB" sz="2000" b="1" dirty="0">
                <a:solidFill>
                  <a:schemeClr val="bg1"/>
                </a:solidFill>
                <a:latin typeface="Georgia" panose="02040502050405020303" pitchFamily="18" charset="0"/>
                <a:cs typeface="Arial" panose="020B0604020202020204" pitchFamily="34" charset="0"/>
              </a:rPr>
              <a:t>Supporting resources</a:t>
            </a:r>
          </a:p>
          <a:p>
            <a:pPr marL="0" lvl="0" indent="0" defTabSz="800100">
              <a:lnSpc>
                <a:spcPct val="90000"/>
              </a:lnSpc>
              <a:spcBef>
                <a:spcPct val="0"/>
              </a:spcBef>
              <a:spcAft>
                <a:spcPct val="35000"/>
              </a:spcAft>
              <a:buNone/>
            </a:pPr>
            <a:r>
              <a:rPr lang="en-GB" sz="1800" b="1" kern="1200" dirty="0">
                <a:solidFill>
                  <a:schemeClr val="accent1"/>
                </a:solidFill>
                <a:latin typeface="Georgia" panose="02040502050405020303" pitchFamily="18" charset="0"/>
                <a:cs typeface="Arial" panose="020B0604020202020204" pitchFamily="34" charset="0"/>
              </a:rPr>
              <a:t>E</a:t>
            </a:r>
            <a:r>
              <a:rPr lang="en-GB" b="1" dirty="0">
                <a:solidFill>
                  <a:schemeClr val="accent1"/>
                </a:solidFill>
                <a:latin typeface="Georgia" panose="02040502050405020303" pitchFamily="18" charset="0"/>
                <a:cs typeface="Arial" panose="020B0604020202020204" pitchFamily="34" charset="0"/>
              </a:rPr>
              <a:t>xamples of how to use </a:t>
            </a:r>
            <a:br>
              <a:rPr lang="en-GB" b="1" dirty="0">
                <a:solidFill>
                  <a:schemeClr val="accent1"/>
                </a:solidFill>
                <a:latin typeface="Georgia" panose="02040502050405020303" pitchFamily="18" charset="0"/>
                <a:cs typeface="Arial" panose="020B0604020202020204" pitchFamily="34" charset="0"/>
              </a:rPr>
            </a:br>
            <a:r>
              <a:rPr lang="en-GB" b="1" dirty="0">
                <a:solidFill>
                  <a:schemeClr val="accent1"/>
                </a:solidFill>
                <a:latin typeface="Georgia" panose="02040502050405020303" pitchFamily="18" charset="0"/>
                <a:cs typeface="Arial" panose="020B0604020202020204" pitchFamily="34" charset="0"/>
              </a:rPr>
              <a:t>the standards, and supporting links </a:t>
            </a:r>
            <a:endParaRPr lang="en-GB" sz="1800" b="1" kern="1200" dirty="0">
              <a:solidFill>
                <a:schemeClr val="accent1"/>
              </a:solidFill>
              <a:latin typeface="Georgia" panose="02040502050405020303" pitchFamily="18" charset="0"/>
              <a:cs typeface="Arial" panose="020B0604020202020204" pitchFamily="34" charset="0"/>
            </a:endParaRPr>
          </a:p>
        </p:txBody>
      </p:sp>
      <p:sp>
        <p:nvSpPr>
          <p:cNvPr id="10" name="Freeform: Shape 9">
            <a:extLst>
              <a:ext uri="{FF2B5EF4-FFF2-40B4-BE49-F238E27FC236}">
                <a16:creationId xmlns:a16="http://schemas.microsoft.com/office/drawing/2014/main" id="{8E7F466F-F472-0A24-ABB5-8D5AE903C8EA}"/>
              </a:ext>
            </a:extLst>
          </p:cNvPr>
          <p:cNvSpPr/>
          <p:nvPr/>
        </p:nvSpPr>
        <p:spPr>
          <a:xfrm>
            <a:off x="2639616" y="1124744"/>
            <a:ext cx="3744416" cy="2088232"/>
          </a:xfrm>
          <a:custGeom>
            <a:avLst/>
            <a:gdLst>
              <a:gd name="connsiteX0" fmla="*/ 0 w 8515581"/>
              <a:gd name="connsiteY0" fmla="*/ 0 h 607855"/>
              <a:gd name="connsiteX1" fmla="*/ 8515581 w 8515581"/>
              <a:gd name="connsiteY1" fmla="*/ 0 h 607855"/>
              <a:gd name="connsiteX2" fmla="*/ 8515581 w 8515581"/>
              <a:gd name="connsiteY2" fmla="*/ 607855 h 607855"/>
              <a:gd name="connsiteX3" fmla="*/ 0 w 8515581"/>
              <a:gd name="connsiteY3" fmla="*/ 607855 h 607855"/>
              <a:gd name="connsiteX4" fmla="*/ 0 w 8515581"/>
              <a:gd name="connsiteY4" fmla="*/ 0 h 60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581" h="607855">
                <a:moveTo>
                  <a:pt x="0" y="0"/>
                </a:moveTo>
                <a:lnTo>
                  <a:pt x="8515581" y="0"/>
                </a:lnTo>
                <a:lnTo>
                  <a:pt x="8515581" y="607855"/>
                </a:lnTo>
                <a:lnTo>
                  <a:pt x="0" y="607855"/>
                </a:lnTo>
                <a:lnTo>
                  <a:pt x="0" y="0"/>
                </a:lnTo>
                <a:close/>
              </a:path>
            </a:pathLst>
          </a:custGeom>
          <a:solidFill>
            <a:srgbClr val="EC9F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80000" tIns="46800" rIns="180000" bIns="45720" numCol="1" spcCol="1270" anchor="ctr" anchorCtr="0">
            <a:noAutofit/>
          </a:bodyPr>
          <a:lstStyle/>
          <a:p>
            <a:pPr marL="0" lvl="0" indent="0" defTabSz="800100">
              <a:lnSpc>
                <a:spcPct val="90000"/>
              </a:lnSpc>
              <a:spcBef>
                <a:spcPct val="0"/>
              </a:spcBef>
              <a:spcAft>
                <a:spcPct val="35000"/>
              </a:spcAft>
              <a:buNone/>
            </a:pPr>
            <a:r>
              <a:rPr lang="en-GB" sz="2000" b="1" kern="1200" dirty="0">
                <a:solidFill>
                  <a:schemeClr val="bg1"/>
                </a:solidFill>
                <a:latin typeface="Georgia" panose="02040502050405020303" pitchFamily="18" charset="0"/>
                <a:cs typeface="Arial" panose="020B0604020202020204" pitchFamily="34" charset="0"/>
              </a:rPr>
              <a:t>Read the standards</a:t>
            </a:r>
          </a:p>
          <a:p>
            <a:pPr marL="0" lvl="0" indent="0" defTabSz="800100">
              <a:lnSpc>
                <a:spcPct val="90000"/>
              </a:lnSpc>
              <a:spcBef>
                <a:spcPct val="0"/>
              </a:spcBef>
              <a:spcAft>
                <a:spcPct val="35000"/>
              </a:spcAft>
              <a:buNone/>
            </a:pPr>
            <a:r>
              <a:rPr lang="en-GB" b="1" dirty="0">
                <a:solidFill>
                  <a:schemeClr val="accent3">
                    <a:lumMod val="60000"/>
                    <a:lumOff val="40000"/>
                  </a:schemeClr>
                </a:solidFill>
                <a:latin typeface="Georgia" panose="02040502050405020303" pitchFamily="18" charset="0"/>
                <a:cs typeface="Arial" panose="020B0604020202020204" pitchFamily="34" charset="0"/>
              </a:rPr>
              <a:t>Read in-browser or download the patient </a:t>
            </a:r>
            <a:br>
              <a:rPr lang="en-GB" b="1" dirty="0">
                <a:solidFill>
                  <a:schemeClr val="accent3">
                    <a:lumMod val="60000"/>
                    <a:lumOff val="40000"/>
                  </a:schemeClr>
                </a:solidFill>
                <a:latin typeface="Georgia" panose="02040502050405020303" pitchFamily="18" charset="0"/>
                <a:cs typeface="Arial" panose="020B0604020202020204" pitchFamily="34" charset="0"/>
              </a:rPr>
            </a:br>
            <a:r>
              <a:rPr lang="en-GB" b="1" dirty="0">
                <a:solidFill>
                  <a:schemeClr val="accent3">
                    <a:lumMod val="60000"/>
                    <a:lumOff val="40000"/>
                  </a:schemeClr>
                </a:solidFill>
                <a:latin typeface="Georgia" panose="02040502050405020303" pitchFamily="18" charset="0"/>
                <a:cs typeface="Arial" panose="020B0604020202020204" pitchFamily="34" charset="0"/>
              </a:rPr>
              <a:t>safety standards</a:t>
            </a:r>
            <a:endParaRPr lang="en-GB" sz="1800" b="1" kern="1200" dirty="0">
              <a:solidFill>
                <a:schemeClr val="accent3">
                  <a:lumMod val="60000"/>
                  <a:lumOff val="40000"/>
                </a:schemeClr>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541474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FE0717-B9BE-489B-8B67-F30B118F1BEF}"/>
              </a:ext>
            </a:extLst>
          </p:cNvPr>
          <p:cNvSpPr>
            <a:spLocks noGrp="1"/>
          </p:cNvSpPr>
          <p:nvPr>
            <p:ph type="body" sz="quarter" idx="10"/>
          </p:nvPr>
        </p:nvSpPr>
        <p:spPr/>
        <p:txBody>
          <a:bodyPr/>
          <a:lstStyle/>
          <a:p>
            <a:endParaRPr lang="en-GB"/>
          </a:p>
        </p:txBody>
      </p:sp>
      <p:sp>
        <p:nvSpPr>
          <p:cNvPr id="5" name="Title 4">
            <a:extLst>
              <a:ext uri="{FF2B5EF4-FFF2-40B4-BE49-F238E27FC236}">
                <a16:creationId xmlns:a16="http://schemas.microsoft.com/office/drawing/2014/main" id="{7C6A9581-C20B-42F2-94C7-6227C9544B64}"/>
              </a:ext>
            </a:extLst>
          </p:cNvPr>
          <p:cNvSpPr>
            <a:spLocks noGrp="1"/>
          </p:cNvSpPr>
          <p:nvPr>
            <p:ph type="title"/>
          </p:nvPr>
        </p:nvSpPr>
        <p:spPr/>
        <p:txBody>
          <a:bodyPr/>
          <a:lstStyle/>
          <a:p>
            <a:r>
              <a:rPr lang="en-GB" sz="4800" dirty="0"/>
              <a:t>Standards page </a:t>
            </a:r>
            <a:endParaRPr lang="en-GB" dirty="0"/>
          </a:p>
        </p:txBody>
      </p:sp>
    </p:spTree>
    <p:extLst>
      <p:ext uri="{BB962C8B-B14F-4D97-AF65-F5344CB8AC3E}">
        <p14:creationId xmlns:p14="http://schemas.microsoft.com/office/powerpoint/2010/main" val="173330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background with text&#10;&#10;Description automatically generated">
            <a:extLst>
              <a:ext uri="{FF2B5EF4-FFF2-40B4-BE49-F238E27FC236}">
                <a16:creationId xmlns:a16="http://schemas.microsoft.com/office/drawing/2014/main" id="{803FAD70-443D-DB1D-6874-5951453E3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1052736"/>
            <a:ext cx="3360254" cy="4753134"/>
          </a:xfrm>
          <a:prstGeom prst="rect">
            <a:avLst/>
          </a:prstGeom>
        </p:spPr>
      </p:pic>
    </p:spTree>
    <p:extLst>
      <p:ext uri="{BB962C8B-B14F-4D97-AF65-F5344CB8AC3E}">
        <p14:creationId xmlns:p14="http://schemas.microsoft.com/office/powerpoint/2010/main" val="1385580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C9603-F080-4BBD-AABF-1E9F16B369AE}"/>
              </a:ext>
            </a:extLst>
          </p:cNvPr>
          <p:cNvSpPr>
            <a:spLocks noGrp="1"/>
          </p:cNvSpPr>
          <p:nvPr>
            <p:ph type="body" sz="quarter" idx="10"/>
          </p:nvPr>
        </p:nvSpPr>
        <p:spPr/>
        <p:txBody>
          <a:bodyPr/>
          <a:lstStyle/>
          <a:p>
            <a:endParaRPr lang="en-GB"/>
          </a:p>
        </p:txBody>
      </p:sp>
      <p:sp>
        <p:nvSpPr>
          <p:cNvPr id="5" name="Title 4">
            <a:extLst>
              <a:ext uri="{FF2B5EF4-FFF2-40B4-BE49-F238E27FC236}">
                <a16:creationId xmlns:a16="http://schemas.microsoft.com/office/drawing/2014/main" id="{7C6A9581-C20B-42F2-94C7-6227C9544B64}"/>
              </a:ext>
            </a:extLst>
          </p:cNvPr>
          <p:cNvSpPr>
            <a:spLocks noGrp="1"/>
          </p:cNvSpPr>
          <p:nvPr>
            <p:ph type="title"/>
          </p:nvPr>
        </p:nvSpPr>
        <p:spPr/>
        <p:txBody>
          <a:bodyPr/>
          <a:lstStyle/>
          <a:p>
            <a:r>
              <a:rPr lang="en-GB" sz="4800" dirty="0"/>
              <a:t>Supporting resources page</a:t>
            </a:r>
            <a:endParaRPr lang="en-GB" dirty="0"/>
          </a:p>
        </p:txBody>
      </p:sp>
    </p:spTree>
    <p:extLst>
      <p:ext uri="{BB962C8B-B14F-4D97-AF65-F5344CB8AC3E}">
        <p14:creationId xmlns:p14="http://schemas.microsoft.com/office/powerpoint/2010/main" val="157698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B43F3-E3C3-4AD1-91B2-E77BF80D53B9}"/>
              </a:ext>
            </a:extLst>
          </p:cNvPr>
          <p:cNvSpPr>
            <a:spLocks noGrp="1"/>
          </p:cNvSpPr>
          <p:nvPr>
            <p:ph type="title"/>
          </p:nvPr>
        </p:nvSpPr>
        <p:spPr/>
        <p:txBody>
          <a:bodyPr/>
          <a:lstStyle/>
          <a:p>
            <a:r>
              <a:rPr lang="en-GB" sz="3200" dirty="0"/>
              <a:t>Supporting resources content</a:t>
            </a:r>
            <a:br>
              <a:rPr lang="en-GB" sz="3200" dirty="0"/>
            </a:br>
            <a:endParaRPr lang="en-GB" sz="3200" dirty="0"/>
          </a:p>
        </p:txBody>
      </p:sp>
      <p:sp>
        <p:nvSpPr>
          <p:cNvPr id="16" name="Text Placeholder 2">
            <a:extLst>
              <a:ext uri="{FF2B5EF4-FFF2-40B4-BE49-F238E27FC236}">
                <a16:creationId xmlns:a16="http://schemas.microsoft.com/office/drawing/2014/main" id="{8DFACD4E-4110-6D70-0F4B-5BC09FD1672B}"/>
              </a:ext>
            </a:extLst>
          </p:cNvPr>
          <p:cNvSpPr txBox="1">
            <a:spLocks/>
          </p:cNvSpPr>
          <p:nvPr/>
        </p:nvSpPr>
        <p:spPr>
          <a:xfrm>
            <a:off x="1524000" y="5800007"/>
            <a:ext cx="10260000" cy="852253"/>
          </a:xfrm>
          <a:prstGeom prst="rect">
            <a:avLst/>
          </a:prstGeom>
          <a:solidFill>
            <a:schemeClr val="accent5">
              <a:lumMod val="10000"/>
              <a:lumOff val="90000"/>
            </a:schemeClr>
          </a:solidFill>
          <a:ln w="9525">
            <a:noFill/>
          </a:ln>
          <a:effectLst/>
        </p:spPr>
        <p:txBody>
          <a:bodyPr spcFirstLastPara="0" vert="horz" wrap="square" lIns="144000" tIns="144000" rIns="144000" bIns="144000"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0" dirty="0"/>
              <a:t>For further information on the supporting resources, please see the</a:t>
            </a:r>
            <a:r>
              <a:rPr lang="en-GB" sz="2000" b="0" dirty="0">
                <a:solidFill>
                  <a:schemeClr val="accent6"/>
                </a:solidFill>
              </a:rPr>
              <a:t> </a:t>
            </a:r>
            <a:r>
              <a:rPr lang="en-GB" sz="2000" b="1" dirty="0">
                <a:solidFill>
                  <a:schemeClr val="accent6"/>
                </a:solidFill>
                <a:hlinkClick r:id="rId3"/>
              </a:rPr>
              <a:t>RPS website</a:t>
            </a:r>
            <a:endParaRPr lang="en-GB" sz="2000" b="1" dirty="0">
              <a:solidFill>
                <a:schemeClr val="accent6"/>
              </a:solidFill>
              <a:highlight>
                <a:srgbClr val="FFFF00"/>
              </a:highlight>
            </a:endParaRPr>
          </a:p>
        </p:txBody>
      </p:sp>
      <p:pic>
        <p:nvPicPr>
          <p:cNvPr id="17" name="Graphic 16" descr="Cursor with solid fill">
            <a:extLst>
              <a:ext uri="{FF2B5EF4-FFF2-40B4-BE49-F238E27FC236}">
                <a16:creationId xmlns:a16="http://schemas.microsoft.com/office/drawing/2014/main" id="{EBDC5F93-0F47-8D7E-838F-9817BE86AC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619" y="5673427"/>
            <a:ext cx="1067941" cy="1067941"/>
          </a:xfrm>
          <a:prstGeom prst="rect">
            <a:avLst/>
          </a:prstGeom>
        </p:spPr>
      </p:pic>
      <p:sp>
        <p:nvSpPr>
          <p:cNvPr id="10" name="Rectangle 9">
            <a:extLst>
              <a:ext uri="{FF2B5EF4-FFF2-40B4-BE49-F238E27FC236}">
                <a16:creationId xmlns:a16="http://schemas.microsoft.com/office/drawing/2014/main" id="{496700C8-A6AD-7320-03DA-85F4CC80E8EB}"/>
              </a:ext>
            </a:extLst>
          </p:cNvPr>
          <p:cNvSpPr/>
          <p:nvPr/>
        </p:nvSpPr>
        <p:spPr>
          <a:xfrm>
            <a:off x="5502016" y="1412776"/>
            <a:ext cx="2340000" cy="1692000"/>
          </a:xfrm>
          <a:prstGeom prst="rect">
            <a:avLst/>
          </a:prstGeom>
          <a:solidFill>
            <a:schemeClr val="accent5">
              <a:alpha val="90000"/>
            </a:schemeClr>
          </a:solidFill>
        </p:spPr>
        <p:style>
          <a:lnRef idx="2">
            <a:schemeClr val="lt1">
              <a:hueOff val="0"/>
              <a:satOff val="0"/>
              <a:lumOff val="0"/>
              <a:alphaOff val="0"/>
            </a:schemeClr>
          </a:lnRef>
          <a:fillRef idx="1">
            <a:scrgbClr r="0" g="0" b="0"/>
          </a:fillRef>
          <a:effectRef idx="0">
            <a:schemeClr val="accent6">
              <a:shade val="80000"/>
              <a:hueOff val="30098"/>
              <a:satOff val="-4763"/>
              <a:lumOff val="6147"/>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endParaRPr lang="en-GB" sz="1800" b="1" kern="1200" spc="3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80565D5-7B2E-DA3E-C361-07B7A625609A}"/>
              </a:ext>
            </a:extLst>
          </p:cNvPr>
          <p:cNvSpPr/>
          <p:nvPr/>
        </p:nvSpPr>
        <p:spPr>
          <a:xfrm>
            <a:off x="8076384" y="1412776"/>
            <a:ext cx="2340000" cy="1692000"/>
          </a:xfrm>
          <a:prstGeom prst="rect">
            <a:avLst/>
          </a:prstGeom>
          <a:solidFill>
            <a:schemeClr val="accent1">
              <a:alpha val="70000"/>
            </a:schemeClr>
          </a:solidFill>
        </p:spPr>
        <p:style>
          <a:lnRef idx="2">
            <a:schemeClr val="lt1">
              <a:hueOff val="0"/>
              <a:satOff val="0"/>
              <a:lumOff val="0"/>
              <a:alphaOff val="0"/>
            </a:schemeClr>
          </a:lnRef>
          <a:fillRef idx="1">
            <a:scrgbClr r="0" g="0" b="0"/>
          </a:fillRef>
          <a:effectRef idx="0">
            <a:schemeClr val="accent6">
              <a:shade val="80000"/>
              <a:hueOff val="60197"/>
              <a:satOff val="-9525"/>
              <a:lumOff val="12294"/>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latin typeface="Arial" panose="020B0604020202020204" pitchFamily="34" charset="0"/>
                <a:ea typeface="Calibri" panose="020F0502020204030204" pitchFamily="34" charset="0"/>
                <a:cs typeface="Arial" panose="020B0604020202020204" pitchFamily="34" charset="0"/>
              </a:rPr>
              <a:t>Where</a:t>
            </a:r>
            <a:r>
              <a:rPr lang="en-GB" sz="1800" b="0" kern="1200" dirty="0">
                <a:effectLst/>
                <a:latin typeface="Arial" panose="020B0604020202020204" pitchFamily="34" charset="0"/>
                <a:ea typeface="Calibri" panose="020F0502020204030204" pitchFamily="34" charset="0"/>
                <a:cs typeface="Arial" panose="020B0604020202020204" pitchFamily="34" charset="0"/>
              </a:rPr>
              <a:t> to </a:t>
            </a:r>
            <a:r>
              <a:rPr lang="en-GB" sz="1800" b="1" kern="1200" dirty="0">
                <a:effectLst/>
                <a:latin typeface="Arial" panose="020B0604020202020204" pitchFamily="34" charset="0"/>
                <a:ea typeface="Calibri" panose="020F0502020204030204" pitchFamily="34" charset="0"/>
                <a:cs typeface="Arial" panose="020B0604020202020204" pitchFamily="34" charset="0"/>
              </a:rPr>
              <a:t>report</a:t>
            </a:r>
            <a:r>
              <a:rPr lang="en-GB" sz="1800" b="0" kern="1200" dirty="0">
                <a:effectLst/>
                <a:latin typeface="Arial" panose="020B0604020202020204" pitchFamily="34" charset="0"/>
                <a:ea typeface="Calibri" panose="020F0502020204030204" pitchFamily="34" charset="0"/>
                <a:cs typeface="Arial" panose="020B0604020202020204" pitchFamily="34" charset="0"/>
              </a:rPr>
              <a:t> patient safety incidents </a:t>
            </a:r>
            <a:endParaRPr lang="en-US" sz="1800" b="0" kern="1200" spc="3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8FE3B4C-85C0-7258-B3D0-45899AC77DA8}"/>
              </a:ext>
            </a:extLst>
          </p:cNvPr>
          <p:cNvSpPr/>
          <p:nvPr/>
        </p:nvSpPr>
        <p:spPr>
          <a:xfrm>
            <a:off x="9408368" y="3284984"/>
            <a:ext cx="2340000" cy="1692000"/>
          </a:xfrm>
          <a:prstGeom prst="rect">
            <a:avLst/>
          </a:prstGeom>
          <a:solidFill>
            <a:schemeClr val="accent5">
              <a:lumMod val="90000"/>
              <a:lumOff val="10000"/>
              <a:alpha val="50000"/>
            </a:schemeClr>
          </a:solidFill>
        </p:spPr>
        <p:style>
          <a:lnRef idx="2">
            <a:schemeClr val="lt1">
              <a:hueOff val="0"/>
              <a:satOff val="0"/>
              <a:lumOff val="0"/>
              <a:alphaOff val="0"/>
            </a:schemeClr>
          </a:lnRef>
          <a:fillRef idx="1">
            <a:scrgbClr r="0" g="0" b="0"/>
          </a:fillRef>
          <a:effectRef idx="0">
            <a:schemeClr val="accent6">
              <a:shade val="80000"/>
              <a:hueOff val="180590"/>
              <a:satOff val="-28575"/>
              <a:lumOff val="36881"/>
              <a:alphaOff val="0"/>
            </a:schemeClr>
          </a:effectRef>
          <a:fontRef idx="minor">
            <a:schemeClr val="lt1"/>
          </a:fontRef>
        </p:style>
        <p:txBody>
          <a:bodyPr spcFirstLastPara="0" vert="horz" wrap="square" lIns="95081" tIns="95081" rIns="95081" bIns="95081"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endParaRPr lang="en-GB" sz="1800" b="1" kern="1200" spc="3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37604A3-0D0E-AED2-D341-0DE8859A452C}"/>
              </a:ext>
            </a:extLst>
          </p:cNvPr>
          <p:cNvSpPr/>
          <p:nvPr/>
        </p:nvSpPr>
        <p:spPr>
          <a:xfrm>
            <a:off x="2927648" y="1412776"/>
            <a:ext cx="2340000" cy="1692000"/>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6">
              <a:shade val="80000"/>
              <a:hueOff val="0"/>
              <a:satOff val="0"/>
              <a:lumOff val="0"/>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endParaRPr lang="en-US" sz="1800" b="1" kern="1200" spc="3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6D0EDA5-CE5B-5DB6-940B-9EB8766A3976}"/>
              </a:ext>
            </a:extLst>
          </p:cNvPr>
          <p:cNvSpPr/>
          <p:nvPr/>
        </p:nvSpPr>
        <p:spPr>
          <a:xfrm>
            <a:off x="4189208" y="3284984"/>
            <a:ext cx="2340000" cy="1692000"/>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6">
              <a:shade val="80000"/>
              <a:hueOff val="120393"/>
              <a:satOff val="-19050"/>
              <a:lumOff val="24587"/>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endParaRPr lang="en-US" sz="1800" b="1" kern="1200" spc="3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AB754D5-112D-11EC-2FD0-1339293FCAEF}"/>
              </a:ext>
            </a:extLst>
          </p:cNvPr>
          <p:cNvSpPr/>
          <p:nvPr/>
        </p:nvSpPr>
        <p:spPr>
          <a:xfrm>
            <a:off x="1579628" y="3284984"/>
            <a:ext cx="2340000" cy="1692000"/>
          </a:xfrm>
          <a:prstGeom prst="rect">
            <a:avLst/>
          </a:prstGeom>
          <a:solidFill>
            <a:schemeClr val="accent5">
              <a:lumMod val="90000"/>
              <a:lumOff val="10000"/>
              <a:alpha val="70000"/>
            </a:schemeClr>
          </a:solidFill>
        </p:spPr>
        <p:style>
          <a:lnRef idx="2">
            <a:schemeClr val="lt1">
              <a:hueOff val="0"/>
              <a:satOff val="0"/>
              <a:lumOff val="0"/>
              <a:alphaOff val="0"/>
            </a:schemeClr>
          </a:lnRef>
          <a:fillRef idx="1">
            <a:scrgbClr r="0" g="0" b="0"/>
          </a:fillRef>
          <a:effectRef idx="0">
            <a:schemeClr val="accent6">
              <a:shade val="80000"/>
              <a:hueOff val="90295"/>
              <a:satOff val="-14288"/>
              <a:lumOff val="18441"/>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endParaRPr lang="en-US" sz="1800" b="0" kern="1200" spc="3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8E410FC-B832-3F69-0680-D392BCB56D25}"/>
              </a:ext>
            </a:extLst>
          </p:cNvPr>
          <p:cNvSpPr/>
          <p:nvPr/>
        </p:nvSpPr>
        <p:spPr>
          <a:xfrm>
            <a:off x="6798788" y="3284984"/>
            <a:ext cx="2340000" cy="1692000"/>
          </a:xfrm>
          <a:prstGeom prst="rect">
            <a:avLst/>
          </a:prstGeom>
          <a:solidFill>
            <a:schemeClr val="accent1">
              <a:lumMod val="75000"/>
              <a:alpha val="70000"/>
            </a:schemeClr>
          </a:solidFill>
        </p:spPr>
        <p:style>
          <a:lnRef idx="2">
            <a:schemeClr val="lt1">
              <a:hueOff val="0"/>
              <a:satOff val="0"/>
              <a:lumOff val="0"/>
              <a:alphaOff val="0"/>
            </a:schemeClr>
          </a:lnRef>
          <a:fillRef idx="1">
            <a:scrgbClr r="0" g="0" b="0"/>
          </a:fillRef>
          <a:effectRef idx="0">
            <a:schemeClr val="accent6">
              <a:shade val="80000"/>
              <a:hueOff val="150491"/>
              <a:satOff val="-23812"/>
              <a:lumOff val="30734"/>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endParaRPr lang="en-US" sz="1800" b="1" kern="1200" spc="300" dirty="0">
              <a:latin typeface="Arial" panose="020B0604020202020204" pitchFamily="34" charset="0"/>
              <a:cs typeface="Arial" panose="020B0604020202020204" pitchFamily="34" charset="0"/>
            </a:endParaRPr>
          </a:p>
        </p:txBody>
      </p:sp>
      <p:pic>
        <p:nvPicPr>
          <p:cNvPr id="21" name="Graphic 20">
            <a:extLst>
              <a:ext uri="{FF2B5EF4-FFF2-40B4-BE49-F238E27FC236}">
                <a16:creationId xmlns:a16="http://schemas.microsoft.com/office/drawing/2014/main" id="{2141450D-2FA9-C8AB-0242-9DA814F1FD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361736">
            <a:off x="-12183" y="-5775528"/>
            <a:ext cx="19360329" cy="19360329"/>
          </a:xfrm>
          <a:prstGeom prst="rect">
            <a:avLst/>
          </a:prstGeom>
        </p:spPr>
      </p:pic>
      <p:sp>
        <p:nvSpPr>
          <p:cNvPr id="23" name="Rectangle 22">
            <a:extLst>
              <a:ext uri="{FF2B5EF4-FFF2-40B4-BE49-F238E27FC236}">
                <a16:creationId xmlns:a16="http://schemas.microsoft.com/office/drawing/2014/main" id="{F2021E89-18CE-7B91-4EA9-1B384D72BFBD}"/>
              </a:ext>
            </a:extLst>
          </p:cNvPr>
          <p:cNvSpPr/>
          <p:nvPr/>
        </p:nvSpPr>
        <p:spPr>
          <a:xfrm>
            <a:off x="8076384" y="1412776"/>
            <a:ext cx="2340000" cy="1692000"/>
          </a:xfrm>
          <a:prstGeom prst="rect">
            <a:avLst/>
          </a:prstGeom>
          <a:noFill/>
        </p:spPr>
        <p:style>
          <a:lnRef idx="2">
            <a:schemeClr val="lt1">
              <a:hueOff val="0"/>
              <a:satOff val="0"/>
              <a:lumOff val="0"/>
              <a:alphaOff val="0"/>
            </a:schemeClr>
          </a:lnRef>
          <a:fillRef idx="1">
            <a:scrgbClr r="0" g="0" b="0"/>
          </a:fillRef>
          <a:effectRef idx="0">
            <a:schemeClr val="accent6">
              <a:shade val="80000"/>
              <a:hueOff val="60197"/>
              <a:satOff val="-9525"/>
              <a:lumOff val="12294"/>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latin typeface="Arial" panose="020B0604020202020204" pitchFamily="34" charset="0"/>
                <a:ea typeface="Calibri" panose="020F0502020204030204" pitchFamily="34" charset="0"/>
                <a:cs typeface="Arial" panose="020B0604020202020204" pitchFamily="34" charset="0"/>
              </a:rPr>
              <a:t>Where</a:t>
            </a:r>
            <a:r>
              <a:rPr lang="en-GB" sz="1800" b="0" kern="1200" dirty="0">
                <a:effectLst/>
                <a:latin typeface="Arial" panose="020B0604020202020204" pitchFamily="34" charset="0"/>
                <a:ea typeface="Calibri" panose="020F0502020204030204" pitchFamily="34" charset="0"/>
                <a:cs typeface="Arial" panose="020B0604020202020204" pitchFamily="34" charset="0"/>
              </a:rPr>
              <a:t> to </a:t>
            </a:r>
            <a:r>
              <a:rPr lang="en-GB" sz="1800" b="1" kern="1200" dirty="0">
                <a:effectLst/>
                <a:latin typeface="Arial" panose="020B0604020202020204" pitchFamily="34" charset="0"/>
                <a:ea typeface="Calibri" panose="020F0502020204030204" pitchFamily="34" charset="0"/>
                <a:cs typeface="Arial" panose="020B0604020202020204" pitchFamily="34" charset="0"/>
              </a:rPr>
              <a:t>report</a:t>
            </a:r>
            <a:r>
              <a:rPr lang="en-GB" sz="1800" b="0" kern="1200" dirty="0">
                <a:effectLst/>
                <a:latin typeface="Arial" panose="020B0604020202020204" pitchFamily="34" charset="0"/>
                <a:ea typeface="Calibri" panose="020F0502020204030204" pitchFamily="34" charset="0"/>
                <a:cs typeface="Arial" panose="020B0604020202020204" pitchFamily="34" charset="0"/>
              </a:rPr>
              <a:t> patient safety incidents </a:t>
            </a:r>
            <a:endParaRPr lang="en-US" sz="1800" b="0" kern="1200" spc="3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824B0DC-C562-851F-9764-0192B256870E}"/>
              </a:ext>
            </a:extLst>
          </p:cNvPr>
          <p:cNvSpPr/>
          <p:nvPr/>
        </p:nvSpPr>
        <p:spPr>
          <a:xfrm>
            <a:off x="9408368" y="3284984"/>
            <a:ext cx="2340000" cy="1692000"/>
          </a:xfrm>
          <a:prstGeom prst="rect">
            <a:avLst/>
          </a:prstGeom>
          <a:noFill/>
        </p:spPr>
        <p:style>
          <a:lnRef idx="2">
            <a:schemeClr val="lt1">
              <a:hueOff val="0"/>
              <a:satOff val="0"/>
              <a:lumOff val="0"/>
              <a:alphaOff val="0"/>
            </a:schemeClr>
          </a:lnRef>
          <a:fillRef idx="1">
            <a:scrgbClr r="0" g="0" b="0"/>
          </a:fillRef>
          <a:effectRef idx="0">
            <a:schemeClr val="accent6">
              <a:shade val="80000"/>
              <a:hueOff val="180590"/>
              <a:satOff val="-28575"/>
              <a:lumOff val="36881"/>
              <a:alphaOff val="0"/>
            </a:schemeClr>
          </a:effectRef>
          <a:fontRef idx="minor">
            <a:schemeClr val="lt1"/>
          </a:fontRef>
        </p:style>
        <p:txBody>
          <a:bodyPr spcFirstLastPara="0" vert="horz" wrap="square" lIns="95081" tIns="95081" rIns="95081" bIns="95081"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GB" sz="1800" b="0" kern="1200" dirty="0">
                <a:effectLst/>
                <a:latin typeface="Arial" panose="020B0604020202020204" pitchFamily="34" charset="0"/>
                <a:ea typeface="Calibri" panose="020F0502020204030204" pitchFamily="34" charset="0"/>
                <a:cs typeface="Arial" panose="020B0604020202020204" pitchFamily="34" charset="0"/>
              </a:rPr>
              <a:t>Further supporting </a:t>
            </a:r>
            <a:r>
              <a:rPr lang="en-GB" sz="1800" b="1" kern="1200" dirty="0">
                <a:effectLst/>
                <a:latin typeface="Arial" panose="020B0604020202020204" pitchFamily="34" charset="0"/>
                <a:ea typeface="Calibri" panose="020F0502020204030204" pitchFamily="34" charset="0"/>
                <a:cs typeface="Arial" panose="020B0604020202020204" pitchFamily="34" charset="0"/>
              </a:rPr>
              <a:t>links</a:t>
            </a:r>
            <a:r>
              <a:rPr lang="en-GB" sz="1800" b="0" kern="1200" dirty="0">
                <a:effectLst/>
                <a:latin typeface="Arial" panose="020B0604020202020204" pitchFamily="34" charset="0"/>
                <a:ea typeface="Calibri" panose="020F0502020204030204" pitchFamily="34" charset="0"/>
                <a:cs typeface="Arial" panose="020B0604020202020204" pitchFamily="34" charset="0"/>
              </a:rPr>
              <a:t> and </a:t>
            </a:r>
            <a:r>
              <a:rPr lang="en-GB" sz="1800" b="1" kern="1200" dirty="0">
                <a:effectLst/>
                <a:latin typeface="Arial" panose="020B0604020202020204" pitchFamily="34" charset="0"/>
                <a:ea typeface="Calibri" panose="020F0502020204030204" pitchFamily="34" charset="0"/>
                <a:cs typeface="Arial" panose="020B0604020202020204" pitchFamily="34" charset="0"/>
              </a:rPr>
              <a:t>resources</a:t>
            </a:r>
            <a:endParaRPr lang="en-GB" sz="1800" b="1" kern="1200" spc="3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47D102F-3D86-4507-79C5-3BC4AB4DF031}"/>
              </a:ext>
            </a:extLst>
          </p:cNvPr>
          <p:cNvSpPr/>
          <p:nvPr/>
        </p:nvSpPr>
        <p:spPr>
          <a:xfrm>
            <a:off x="5502016" y="1412776"/>
            <a:ext cx="2340000" cy="1692000"/>
          </a:xfrm>
          <a:prstGeom prst="rect">
            <a:avLst/>
          </a:prstGeom>
          <a:noFill/>
        </p:spPr>
        <p:style>
          <a:lnRef idx="2">
            <a:schemeClr val="lt1">
              <a:hueOff val="0"/>
              <a:satOff val="0"/>
              <a:lumOff val="0"/>
              <a:alphaOff val="0"/>
            </a:schemeClr>
          </a:lnRef>
          <a:fillRef idx="1">
            <a:scrgbClr r="0" g="0" b="0"/>
          </a:fillRef>
          <a:effectRef idx="0">
            <a:schemeClr val="accent6">
              <a:shade val="80000"/>
              <a:hueOff val="30098"/>
              <a:satOff val="-4763"/>
              <a:lumOff val="6147"/>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latin typeface="Arial" panose="020B0604020202020204" pitchFamily="34" charset="0"/>
                <a:ea typeface="Calibri" panose="020F0502020204030204" pitchFamily="34" charset="0"/>
                <a:cs typeface="Arial" panose="020B0604020202020204" pitchFamily="34" charset="0"/>
              </a:rPr>
              <a:t>How to deal </a:t>
            </a:r>
            <a:r>
              <a:rPr lang="en-GB" sz="1800" b="0" kern="1200" dirty="0">
                <a:effectLst/>
                <a:latin typeface="Arial" panose="020B0604020202020204" pitchFamily="34" charset="0"/>
                <a:ea typeface="Calibri" panose="020F0502020204030204" pitchFamily="34" charset="0"/>
                <a:cs typeface="Arial" panose="020B0604020202020204" pitchFamily="34" charset="0"/>
              </a:rPr>
              <a:t>with patient safety incidents </a:t>
            </a:r>
            <a:r>
              <a:rPr lang="en-GB" sz="1800" b="1" kern="1200" dirty="0">
                <a:effectLst/>
                <a:latin typeface="Arial" panose="020B0604020202020204" pitchFamily="34" charset="0"/>
                <a:ea typeface="Calibri" panose="020F0502020204030204" pitchFamily="34" charset="0"/>
                <a:cs typeface="Arial" panose="020B0604020202020204" pitchFamily="34" charset="0"/>
              </a:rPr>
              <a:t>identified by another organisation</a:t>
            </a:r>
            <a:endParaRPr lang="en-GB" sz="1800" b="1" kern="1200" spc="30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296223E-DDB2-B038-24DE-0F7FCE2536AD}"/>
              </a:ext>
            </a:extLst>
          </p:cNvPr>
          <p:cNvSpPr/>
          <p:nvPr/>
        </p:nvSpPr>
        <p:spPr>
          <a:xfrm>
            <a:off x="6798788" y="3284984"/>
            <a:ext cx="2340000" cy="1692000"/>
          </a:xfrm>
          <a:prstGeom prst="rect">
            <a:avLst/>
          </a:prstGeom>
          <a:noFill/>
        </p:spPr>
        <p:style>
          <a:lnRef idx="2">
            <a:schemeClr val="lt1">
              <a:hueOff val="0"/>
              <a:satOff val="0"/>
              <a:lumOff val="0"/>
              <a:alphaOff val="0"/>
            </a:schemeClr>
          </a:lnRef>
          <a:fillRef idx="1">
            <a:scrgbClr r="0" g="0" b="0"/>
          </a:fillRef>
          <a:effectRef idx="0">
            <a:schemeClr val="accent6">
              <a:shade val="80000"/>
              <a:hueOff val="150491"/>
              <a:satOff val="-23812"/>
              <a:lumOff val="30734"/>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latin typeface="Arial" panose="020B0604020202020204" pitchFamily="34" charset="0"/>
                <a:ea typeface="Calibri" panose="020F0502020204030204" pitchFamily="34" charset="0"/>
                <a:cs typeface="Arial" panose="020B0604020202020204" pitchFamily="34" charset="0"/>
              </a:rPr>
              <a:t>Sharing best practice</a:t>
            </a:r>
            <a:endParaRPr lang="en-US" sz="1800" b="1" kern="1200" spc="3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CB929D8-5E17-99D0-F886-C05AC6E10079}"/>
              </a:ext>
            </a:extLst>
          </p:cNvPr>
          <p:cNvSpPr/>
          <p:nvPr/>
        </p:nvSpPr>
        <p:spPr>
          <a:xfrm>
            <a:off x="4189208" y="3284984"/>
            <a:ext cx="2340000" cy="1692000"/>
          </a:xfrm>
          <a:prstGeom prst="rect">
            <a:avLst/>
          </a:prstGeom>
          <a:noFill/>
        </p:spPr>
        <p:style>
          <a:lnRef idx="2">
            <a:schemeClr val="lt1">
              <a:hueOff val="0"/>
              <a:satOff val="0"/>
              <a:lumOff val="0"/>
              <a:alphaOff val="0"/>
            </a:schemeClr>
          </a:lnRef>
          <a:fillRef idx="1">
            <a:scrgbClr r="0" g="0" b="0"/>
          </a:fillRef>
          <a:effectRef idx="0">
            <a:schemeClr val="accent6">
              <a:shade val="80000"/>
              <a:hueOff val="120393"/>
              <a:satOff val="-19050"/>
              <a:lumOff val="24587"/>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latin typeface="Arial" panose="020B0604020202020204" pitchFamily="34" charset="0"/>
                <a:ea typeface="Calibri" panose="020F0502020204030204" pitchFamily="34" charset="0"/>
                <a:cs typeface="Arial" panose="020B0604020202020204" pitchFamily="34" charset="0"/>
              </a:rPr>
              <a:t>Ways to encourage </a:t>
            </a:r>
            <a:r>
              <a:rPr lang="en-GB" sz="1800" b="0" kern="1200" dirty="0">
                <a:effectLst/>
                <a:latin typeface="Arial" panose="020B0604020202020204" pitchFamily="34" charset="0"/>
                <a:ea typeface="Calibri" panose="020F0502020204030204" pitchFamily="34" charset="0"/>
                <a:cs typeface="Arial" panose="020B0604020202020204" pitchFamily="34" charset="0"/>
              </a:rPr>
              <a:t>a patient safety </a:t>
            </a:r>
            <a:r>
              <a:rPr lang="en-GB" sz="1800" b="1" kern="1200" dirty="0">
                <a:effectLst/>
                <a:latin typeface="Arial" panose="020B0604020202020204" pitchFamily="34" charset="0"/>
                <a:ea typeface="Calibri" panose="020F0502020204030204" pitchFamily="34" charset="0"/>
                <a:cs typeface="Arial" panose="020B0604020202020204" pitchFamily="34" charset="0"/>
              </a:rPr>
              <a:t>culture</a:t>
            </a:r>
            <a:r>
              <a:rPr lang="en-GB" sz="1800" b="0" kern="1200" dirty="0">
                <a:effectLst/>
                <a:latin typeface="Arial" panose="020B0604020202020204" pitchFamily="34" charset="0"/>
                <a:ea typeface="Calibri" panose="020F0502020204030204" pitchFamily="34" charset="0"/>
                <a:cs typeface="Arial" panose="020B0604020202020204" pitchFamily="34" charset="0"/>
              </a:rPr>
              <a:t> in the </a:t>
            </a:r>
            <a:r>
              <a:rPr lang="en-GB" sz="1800" b="1" kern="1200" dirty="0">
                <a:effectLst/>
                <a:latin typeface="Arial" panose="020B0604020202020204" pitchFamily="34" charset="0"/>
                <a:ea typeface="Calibri" panose="020F0502020204030204" pitchFamily="34" charset="0"/>
                <a:cs typeface="Arial" panose="020B0604020202020204" pitchFamily="34" charset="0"/>
              </a:rPr>
              <a:t>workplace</a:t>
            </a:r>
            <a:endParaRPr lang="en-US" sz="1800" b="1" kern="1200" spc="3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DFBAF330-1B62-1A0B-8F4A-9A5186F389C9}"/>
              </a:ext>
            </a:extLst>
          </p:cNvPr>
          <p:cNvSpPr/>
          <p:nvPr/>
        </p:nvSpPr>
        <p:spPr>
          <a:xfrm>
            <a:off x="1579628" y="3284984"/>
            <a:ext cx="2340000" cy="1692000"/>
          </a:xfrm>
          <a:prstGeom prst="rect">
            <a:avLst/>
          </a:prstGeom>
          <a:noFill/>
        </p:spPr>
        <p:style>
          <a:lnRef idx="2">
            <a:schemeClr val="lt1">
              <a:hueOff val="0"/>
              <a:satOff val="0"/>
              <a:lumOff val="0"/>
              <a:alphaOff val="0"/>
            </a:schemeClr>
          </a:lnRef>
          <a:fillRef idx="1">
            <a:scrgbClr r="0" g="0" b="0"/>
          </a:fillRef>
          <a:effectRef idx="0">
            <a:schemeClr val="accent6">
              <a:shade val="80000"/>
              <a:hueOff val="90295"/>
              <a:satOff val="-14288"/>
              <a:lumOff val="18441"/>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latin typeface="Arial" panose="020B0604020202020204" pitchFamily="34" charset="0"/>
                <a:ea typeface="Calibri" panose="020F0502020204030204" pitchFamily="34" charset="0"/>
                <a:cs typeface="Arial" panose="020B0604020202020204" pitchFamily="34" charset="0"/>
              </a:rPr>
              <a:t>Resources</a:t>
            </a:r>
            <a:r>
              <a:rPr lang="en-GB" sz="1800" b="0" kern="1200" dirty="0">
                <a:effectLst/>
                <a:latin typeface="Arial" panose="020B0604020202020204" pitchFamily="34" charset="0"/>
                <a:ea typeface="Calibri" panose="020F0502020204030204" pitchFamily="34" charset="0"/>
                <a:cs typeface="Arial" panose="020B0604020202020204" pitchFamily="34" charset="0"/>
              </a:rPr>
              <a:t> to help you understand the standards</a:t>
            </a:r>
            <a:endParaRPr lang="en-US" sz="1800" b="0" kern="1200" spc="3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E2916F9-A388-2983-0693-5728389F2AF7}"/>
              </a:ext>
            </a:extLst>
          </p:cNvPr>
          <p:cNvSpPr/>
          <p:nvPr/>
        </p:nvSpPr>
        <p:spPr>
          <a:xfrm>
            <a:off x="2927648" y="1412776"/>
            <a:ext cx="2340000" cy="1692000"/>
          </a:xfrm>
          <a:prstGeom prst="rect">
            <a:avLst/>
          </a:prstGeom>
          <a:noFill/>
        </p:spPr>
        <p:style>
          <a:lnRef idx="2">
            <a:schemeClr val="lt1">
              <a:hueOff val="0"/>
              <a:satOff val="0"/>
              <a:lumOff val="0"/>
              <a:alphaOff val="0"/>
            </a:schemeClr>
          </a:lnRef>
          <a:fillRef idx="1">
            <a:scrgbClr r="0" g="0" b="0"/>
          </a:fillRef>
          <a:effectRef idx="0">
            <a:schemeClr val="accent6">
              <a:shade val="80000"/>
              <a:hueOff val="0"/>
              <a:satOff val="0"/>
              <a:lumOff val="0"/>
              <a:alphaOff val="0"/>
            </a:schemeClr>
          </a:effectRef>
          <a:fontRef idx="minor">
            <a:schemeClr val="lt1"/>
          </a:fontRef>
        </p:style>
        <p:txBody>
          <a:bodyPr spcFirstLastPara="0" vert="horz" wrap="square" lIns="98501" tIns="98501" rIns="98501" bIns="98501"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latin typeface="Arial" panose="020B0604020202020204" pitchFamily="34" charset="0"/>
                <a:ea typeface="Calibri" panose="020F0502020204030204" pitchFamily="34" charset="0"/>
                <a:cs typeface="Arial" panose="020B0604020202020204" pitchFamily="34" charset="0"/>
              </a:rPr>
              <a:t>What</a:t>
            </a:r>
            <a:r>
              <a:rPr lang="en-GB" sz="1800" b="0" kern="1200" dirty="0">
                <a:effectLst/>
                <a:latin typeface="Arial" panose="020B0604020202020204" pitchFamily="34" charset="0"/>
                <a:ea typeface="Calibri" panose="020F0502020204030204" pitchFamily="34" charset="0"/>
                <a:cs typeface="Arial" panose="020B0604020202020204" pitchFamily="34" charset="0"/>
              </a:rPr>
              <a:t> patient safety incidents to </a:t>
            </a:r>
            <a:r>
              <a:rPr lang="en-GB" sz="1800" b="1" kern="1200" dirty="0">
                <a:effectLst/>
                <a:latin typeface="Arial" panose="020B0604020202020204" pitchFamily="34" charset="0"/>
                <a:ea typeface="Calibri" panose="020F0502020204030204" pitchFamily="34" charset="0"/>
                <a:cs typeface="Arial" panose="020B0604020202020204" pitchFamily="34" charset="0"/>
              </a:rPr>
              <a:t>record and report</a:t>
            </a:r>
            <a:endParaRPr lang="en-US" sz="1800" b="1" kern="12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241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0D3CDC-21A0-4EE8-848C-DDE04CD1EBD2}"/>
              </a:ext>
            </a:extLst>
          </p:cNvPr>
          <p:cNvSpPr>
            <a:spLocks noGrp="1"/>
          </p:cNvSpPr>
          <p:nvPr>
            <p:ph type="body" sz="quarter" idx="10"/>
          </p:nvPr>
        </p:nvSpPr>
        <p:spPr/>
        <p:txBody>
          <a:bodyPr/>
          <a:lstStyle/>
          <a:p>
            <a:endParaRPr lang="en-GB"/>
          </a:p>
        </p:txBody>
      </p:sp>
      <p:sp>
        <p:nvSpPr>
          <p:cNvPr id="5" name="Title 4">
            <a:extLst>
              <a:ext uri="{FF2B5EF4-FFF2-40B4-BE49-F238E27FC236}">
                <a16:creationId xmlns:a16="http://schemas.microsoft.com/office/drawing/2014/main" id="{7C6A9581-C20B-42F2-94C7-6227C9544B64}"/>
              </a:ext>
            </a:extLst>
          </p:cNvPr>
          <p:cNvSpPr>
            <a:spLocks noGrp="1"/>
          </p:cNvSpPr>
          <p:nvPr>
            <p:ph type="title"/>
          </p:nvPr>
        </p:nvSpPr>
        <p:spPr/>
        <p:txBody>
          <a:bodyPr/>
          <a:lstStyle/>
          <a:p>
            <a:r>
              <a:rPr lang="en-GB" sz="4800" dirty="0"/>
              <a:t>Background page</a:t>
            </a:r>
            <a:endParaRPr lang="en-GB" dirty="0"/>
          </a:p>
        </p:txBody>
      </p:sp>
    </p:spTree>
    <p:extLst>
      <p:ext uri="{BB962C8B-B14F-4D97-AF65-F5344CB8AC3E}">
        <p14:creationId xmlns:p14="http://schemas.microsoft.com/office/powerpoint/2010/main" val="2996505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B43F3-E3C3-4AD1-91B2-E77BF80D53B9}"/>
              </a:ext>
            </a:extLst>
          </p:cNvPr>
          <p:cNvSpPr>
            <a:spLocks noGrp="1"/>
          </p:cNvSpPr>
          <p:nvPr>
            <p:ph type="title"/>
          </p:nvPr>
        </p:nvSpPr>
        <p:spPr/>
        <p:txBody>
          <a:bodyPr/>
          <a:lstStyle/>
          <a:p>
            <a:r>
              <a:rPr lang="en-GB" sz="3200" dirty="0"/>
              <a:t>Background page content</a:t>
            </a:r>
            <a:br>
              <a:rPr lang="en-GB" sz="3200" dirty="0"/>
            </a:br>
            <a:endParaRPr lang="en-GB" sz="3200" dirty="0"/>
          </a:p>
        </p:txBody>
      </p:sp>
      <p:sp>
        <p:nvSpPr>
          <p:cNvPr id="4" name="Freeform 3">
            <a:extLst>
              <a:ext uri="{FF2B5EF4-FFF2-40B4-BE49-F238E27FC236}">
                <a16:creationId xmlns:a16="http://schemas.microsoft.com/office/drawing/2014/main" id="{70B7F13A-84C6-354E-AD93-E9AA3A5F3818}"/>
              </a:ext>
            </a:extLst>
          </p:cNvPr>
          <p:cNvSpPr/>
          <p:nvPr/>
        </p:nvSpPr>
        <p:spPr>
          <a:xfrm>
            <a:off x="2054678" y="1049669"/>
            <a:ext cx="2700000" cy="1980000"/>
          </a:xfrm>
          <a:prstGeom prst="rect">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6">
              <a:shade val="80000"/>
              <a:hueOff val="0"/>
              <a:satOff val="0"/>
              <a:lumOff val="0"/>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endParaRPr lang="en-US" b="1" kern="0" dirty="0">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F7C95804-F72E-624D-8BF2-DFE2F102A513}"/>
              </a:ext>
            </a:extLst>
          </p:cNvPr>
          <p:cNvSpPr/>
          <p:nvPr/>
        </p:nvSpPr>
        <p:spPr>
          <a:xfrm>
            <a:off x="5159896" y="1049669"/>
            <a:ext cx="2700000" cy="1980000"/>
          </a:xfrm>
          <a:prstGeom prst="rect">
            <a:avLst/>
          </a:prstGeom>
          <a:solidFill>
            <a:schemeClr val="accent6">
              <a:lumMod val="60000"/>
              <a:lumOff val="40000"/>
              <a:alpha val="90000"/>
            </a:schemeClr>
          </a:solidFill>
        </p:spPr>
        <p:style>
          <a:lnRef idx="2">
            <a:schemeClr val="lt1">
              <a:hueOff val="0"/>
              <a:satOff val="0"/>
              <a:lumOff val="0"/>
              <a:alphaOff val="0"/>
            </a:schemeClr>
          </a:lnRef>
          <a:fillRef idx="1">
            <a:scrgbClr r="0" g="0" b="0"/>
          </a:fillRef>
          <a:effectRef idx="0">
            <a:schemeClr val="accent6">
              <a:shade val="80000"/>
              <a:hueOff val="36118"/>
              <a:satOff val="-5715"/>
              <a:lumOff val="7376"/>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endParaRPr lang="en-GB" b="1" kern="0"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EAE68EB8-4BF0-944A-A4CF-E34A675350BC}"/>
              </a:ext>
            </a:extLst>
          </p:cNvPr>
          <p:cNvSpPr/>
          <p:nvPr/>
        </p:nvSpPr>
        <p:spPr>
          <a:xfrm>
            <a:off x="8265114" y="1049669"/>
            <a:ext cx="2700000" cy="1980000"/>
          </a:xfrm>
          <a:prstGeom prst="rect">
            <a:avLst/>
          </a:prstGeom>
          <a:solidFill>
            <a:schemeClr val="accent6">
              <a:alpha val="80000"/>
            </a:schemeClr>
          </a:solidFill>
        </p:spPr>
        <p:style>
          <a:lnRef idx="2">
            <a:schemeClr val="lt1">
              <a:hueOff val="0"/>
              <a:satOff val="0"/>
              <a:lumOff val="0"/>
              <a:alphaOff val="0"/>
            </a:schemeClr>
          </a:lnRef>
          <a:fillRef idx="1">
            <a:scrgbClr r="0" g="0" b="0"/>
          </a:fillRef>
          <a:effectRef idx="0">
            <a:schemeClr val="accent6">
              <a:shade val="80000"/>
              <a:hueOff val="72236"/>
              <a:satOff val="-11430"/>
              <a:lumOff val="14752"/>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endParaRPr lang="en-GB" b="1" kern="0"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78103DB8-85BA-B948-8B8A-92650842A55B}"/>
              </a:ext>
            </a:extLst>
          </p:cNvPr>
          <p:cNvSpPr/>
          <p:nvPr/>
        </p:nvSpPr>
        <p:spPr>
          <a:xfrm>
            <a:off x="2054678" y="3393216"/>
            <a:ext cx="2700000" cy="1980000"/>
          </a:xfrm>
          <a:prstGeom prst="rect">
            <a:avLst/>
          </a:prstGeom>
          <a:solidFill>
            <a:schemeClr val="accent6">
              <a:alpha val="70000"/>
            </a:schemeClr>
          </a:solidFill>
        </p:spPr>
        <p:style>
          <a:lnRef idx="2">
            <a:schemeClr val="lt1">
              <a:hueOff val="0"/>
              <a:satOff val="0"/>
              <a:lumOff val="0"/>
              <a:alphaOff val="0"/>
            </a:schemeClr>
          </a:lnRef>
          <a:fillRef idx="1">
            <a:scrgbClr r="0" g="0" b="0"/>
          </a:fillRef>
          <a:effectRef idx="0">
            <a:schemeClr val="accent6">
              <a:shade val="80000"/>
              <a:hueOff val="108354"/>
              <a:satOff val="-17145"/>
              <a:lumOff val="22129"/>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endParaRPr lang="en-GB" b="1" kern="0" dirty="0">
              <a:latin typeface="Arial" panose="020B0604020202020204" pitchFamily="34" charset="0"/>
              <a:cs typeface="Arial" panose="020B0604020202020204" pitchFamily="34" charset="0"/>
            </a:endParaRPr>
          </a:p>
        </p:txBody>
      </p:sp>
      <p:sp>
        <p:nvSpPr>
          <p:cNvPr id="9" name="Freeform 8">
            <a:extLst>
              <a:ext uri="{FF2B5EF4-FFF2-40B4-BE49-F238E27FC236}">
                <a16:creationId xmlns:a16="http://schemas.microsoft.com/office/drawing/2014/main" id="{4BE33D16-47AA-4340-8EBE-93A6D9A4BB4A}"/>
              </a:ext>
            </a:extLst>
          </p:cNvPr>
          <p:cNvSpPr/>
          <p:nvPr/>
        </p:nvSpPr>
        <p:spPr>
          <a:xfrm>
            <a:off x="5159896" y="3393216"/>
            <a:ext cx="2700000" cy="1980000"/>
          </a:xfrm>
          <a:prstGeom prst="rect">
            <a:avLst/>
          </a:prstGeom>
          <a:solidFill>
            <a:schemeClr val="accent2">
              <a:alpha val="60000"/>
            </a:schemeClr>
          </a:solidFill>
        </p:spPr>
        <p:style>
          <a:lnRef idx="2">
            <a:schemeClr val="lt1">
              <a:hueOff val="0"/>
              <a:satOff val="0"/>
              <a:lumOff val="0"/>
              <a:alphaOff val="0"/>
            </a:schemeClr>
          </a:lnRef>
          <a:fillRef idx="1">
            <a:scrgbClr r="0" g="0" b="0"/>
          </a:fillRef>
          <a:effectRef idx="0">
            <a:schemeClr val="accent6">
              <a:shade val="80000"/>
              <a:hueOff val="144472"/>
              <a:satOff val="-22860"/>
              <a:lumOff val="29505"/>
              <a:alphaOff val="0"/>
            </a:schemeClr>
          </a:effectRef>
          <a:fontRef idx="minor">
            <a:schemeClr val="lt1"/>
          </a:fontRef>
        </p:style>
        <p:txBody>
          <a:bodyPr spcFirstLastPara="0" vert="horz" wrap="square" lIns="92635" tIns="92635" rIns="92635" bIns="92635" numCol="1" spcCol="1270" anchor="ctr" anchorCtr="0">
            <a:noAutofit/>
          </a:bodyPr>
          <a:lstStyle/>
          <a:p>
            <a:pPr algn="ctr" defTabSz="622300">
              <a:lnSpc>
                <a:spcPct val="90000"/>
              </a:lnSpc>
              <a:spcBef>
                <a:spcPct val="0"/>
              </a:spcBef>
              <a:spcAft>
                <a:spcPct val="35000"/>
              </a:spcAft>
            </a:pPr>
            <a:endParaRPr lang="en-GB" b="1" kern="0" dirty="0">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87A4CA75-19C2-854F-B0BE-C31AF967190F}"/>
              </a:ext>
            </a:extLst>
          </p:cNvPr>
          <p:cNvSpPr/>
          <p:nvPr/>
        </p:nvSpPr>
        <p:spPr>
          <a:xfrm>
            <a:off x="8265114" y="3393216"/>
            <a:ext cx="2700000" cy="1980000"/>
          </a:xfrm>
          <a:prstGeom prst="rect">
            <a:avLst/>
          </a:prstGeom>
          <a:solidFill>
            <a:schemeClr val="accent2">
              <a:lumMod val="75000"/>
              <a:alpha val="50000"/>
            </a:schemeClr>
          </a:solidFill>
        </p:spPr>
        <p:style>
          <a:lnRef idx="2">
            <a:schemeClr val="lt1">
              <a:hueOff val="0"/>
              <a:satOff val="0"/>
              <a:lumOff val="0"/>
              <a:alphaOff val="0"/>
            </a:schemeClr>
          </a:lnRef>
          <a:fillRef idx="1">
            <a:scrgbClr r="0" g="0" b="0"/>
          </a:fillRef>
          <a:effectRef idx="0">
            <a:schemeClr val="accent6">
              <a:shade val="80000"/>
              <a:hueOff val="180590"/>
              <a:satOff val="-28575"/>
              <a:lumOff val="36881"/>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endParaRPr lang="en-US" b="1" kern="0" dirty="0">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1DDDFAF4-6770-C003-F87D-2EA40B895784}"/>
              </a:ext>
            </a:extLst>
          </p:cNvPr>
          <p:cNvSpPr txBox="1">
            <a:spLocks/>
          </p:cNvSpPr>
          <p:nvPr/>
        </p:nvSpPr>
        <p:spPr>
          <a:xfrm>
            <a:off x="1524000" y="5800007"/>
            <a:ext cx="10260000" cy="852253"/>
          </a:xfrm>
          <a:prstGeom prst="rect">
            <a:avLst/>
          </a:prstGeom>
          <a:solidFill>
            <a:schemeClr val="accent5">
              <a:lumMod val="10000"/>
              <a:lumOff val="90000"/>
            </a:schemeClr>
          </a:solidFill>
          <a:ln w="9525">
            <a:noFill/>
          </a:ln>
          <a:effectLst/>
        </p:spPr>
        <p:txBody>
          <a:bodyPr spcFirstLastPara="0" vert="horz" wrap="square" lIns="144000" tIns="144000" rIns="144000" bIns="144000" numCol="1" spcCol="127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0" dirty="0"/>
              <a:t>For further information on the background page, please see the</a:t>
            </a:r>
            <a:r>
              <a:rPr lang="en-GB" sz="2000" b="0" dirty="0">
                <a:solidFill>
                  <a:schemeClr val="accent6"/>
                </a:solidFill>
              </a:rPr>
              <a:t> </a:t>
            </a:r>
            <a:r>
              <a:rPr lang="en-GB" sz="2000" b="1" dirty="0">
                <a:solidFill>
                  <a:schemeClr val="accent6"/>
                </a:solidFill>
                <a:hlinkClick r:id="rId3"/>
              </a:rPr>
              <a:t>RPS website</a:t>
            </a:r>
            <a:endParaRPr lang="en-GB" sz="2000" b="1" dirty="0">
              <a:solidFill>
                <a:schemeClr val="accent6"/>
              </a:solidFill>
              <a:highlight>
                <a:srgbClr val="FFFF00"/>
              </a:highlight>
            </a:endParaRPr>
          </a:p>
        </p:txBody>
      </p:sp>
      <p:pic>
        <p:nvPicPr>
          <p:cNvPr id="8" name="Graphic 7" descr="Cursor with solid fill">
            <a:extLst>
              <a:ext uri="{FF2B5EF4-FFF2-40B4-BE49-F238E27FC236}">
                <a16:creationId xmlns:a16="http://schemas.microsoft.com/office/drawing/2014/main" id="{2F36D71E-3EB8-49B3-FA11-094CAAEB16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7619" y="5673427"/>
            <a:ext cx="1067941" cy="1067941"/>
          </a:xfrm>
          <a:prstGeom prst="rect">
            <a:avLst/>
          </a:prstGeom>
        </p:spPr>
      </p:pic>
      <p:pic>
        <p:nvPicPr>
          <p:cNvPr id="11" name="Graphic 10">
            <a:extLst>
              <a:ext uri="{FF2B5EF4-FFF2-40B4-BE49-F238E27FC236}">
                <a16:creationId xmlns:a16="http://schemas.microsoft.com/office/drawing/2014/main" id="{F43FA078-162E-D3FF-F0D5-20C710419295}"/>
              </a:ext>
            </a:extLst>
          </p:cNvPr>
          <p:cNvPicPr>
            <a:picLocks noGrp="1" noRot="1" noChangeAspect="1" noMove="1" noResize="1" noEditPoints="1" noAdjustHandles="1" noChangeArrowheads="1" noChangeShapeType="1" noCrop="1"/>
          </p:cNvPicPr>
          <p:nvPr/>
        </p:nvPicPr>
        <p:blipFill>
          <a:blip r:embed="rId6">
            <a:alphaModFix amt="51000"/>
            <a:extLst>
              <a:ext uri="{96DAC541-7B7A-43D3-8B79-37D633B846F1}">
                <asvg:svgBlip xmlns:asvg="http://schemas.microsoft.com/office/drawing/2016/SVG/main" r:embed="rId7"/>
              </a:ext>
            </a:extLst>
          </a:blip>
          <a:stretch>
            <a:fillRect/>
          </a:stretch>
        </p:blipFill>
        <p:spPr>
          <a:xfrm rot="389002">
            <a:off x="-7916412" y="-4996048"/>
            <a:ext cx="29046988" cy="17466720"/>
          </a:xfrm>
          <a:prstGeom prst="rect">
            <a:avLst/>
          </a:prstGeom>
        </p:spPr>
      </p:pic>
      <p:sp>
        <p:nvSpPr>
          <p:cNvPr id="12" name="Freeform 3">
            <a:extLst>
              <a:ext uri="{FF2B5EF4-FFF2-40B4-BE49-F238E27FC236}">
                <a16:creationId xmlns:a16="http://schemas.microsoft.com/office/drawing/2014/main" id="{E7ED359E-C43A-B75E-6EA5-9CEBFE9F9A97}"/>
              </a:ext>
            </a:extLst>
          </p:cNvPr>
          <p:cNvSpPr/>
          <p:nvPr/>
        </p:nvSpPr>
        <p:spPr>
          <a:xfrm>
            <a:off x="2054678" y="1049669"/>
            <a:ext cx="2700000" cy="1980000"/>
          </a:xfrm>
          <a:prstGeom prst="rect">
            <a:avLst/>
          </a:prstGeom>
          <a:noFill/>
        </p:spPr>
        <p:style>
          <a:lnRef idx="2">
            <a:schemeClr val="lt1">
              <a:hueOff val="0"/>
              <a:satOff val="0"/>
              <a:lumOff val="0"/>
              <a:alphaOff val="0"/>
            </a:schemeClr>
          </a:lnRef>
          <a:fillRef idx="1">
            <a:scrgbClr r="0" g="0" b="0"/>
          </a:fillRef>
          <a:effectRef idx="0">
            <a:schemeClr val="accent6">
              <a:shade val="80000"/>
              <a:hueOff val="0"/>
              <a:satOff val="0"/>
              <a:lumOff val="0"/>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r>
              <a:rPr lang="en-GB" b="1" kern="0" dirty="0">
                <a:solidFill>
                  <a:srgbClr val="FFFFFF"/>
                </a:solidFill>
                <a:latin typeface="Arial" panose="020B0604020202020204" pitchFamily="34" charset="0"/>
                <a:ea typeface="+mn-ea"/>
                <a:cs typeface="Arial" panose="020B0604020202020204" pitchFamily="34" charset="0"/>
              </a:rPr>
              <a:t>Background</a:t>
            </a:r>
            <a:endParaRPr lang="en-US" b="1" kern="0" dirty="0">
              <a:latin typeface="Arial" panose="020B0604020202020204" pitchFamily="34" charset="0"/>
              <a:cs typeface="Arial" panose="020B0604020202020204" pitchFamily="34" charset="0"/>
            </a:endParaRPr>
          </a:p>
        </p:txBody>
      </p:sp>
      <p:sp>
        <p:nvSpPr>
          <p:cNvPr id="13" name="Freeform 4">
            <a:extLst>
              <a:ext uri="{FF2B5EF4-FFF2-40B4-BE49-F238E27FC236}">
                <a16:creationId xmlns:a16="http://schemas.microsoft.com/office/drawing/2014/main" id="{0EB28F4F-0A47-5B20-0B2F-9D5990FE8330}"/>
              </a:ext>
            </a:extLst>
          </p:cNvPr>
          <p:cNvSpPr/>
          <p:nvPr/>
        </p:nvSpPr>
        <p:spPr>
          <a:xfrm>
            <a:off x="5159896" y="1049669"/>
            <a:ext cx="2700000" cy="1980000"/>
          </a:xfrm>
          <a:prstGeom prst="rect">
            <a:avLst/>
          </a:prstGeom>
          <a:noFill/>
        </p:spPr>
        <p:style>
          <a:lnRef idx="2">
            <a:schemeClr val="lt1">
              <a:hueOff val="0"/>
              <a:satOff val="0"/>
              <a:lumOff val="0"/>
              <a:alphaOff val="0"/>
            </a:schemeClr>
          </a:lnRef>
          <a:fillRef idx="1">
            <a:scrgbClr r="0" g="0" b="0"/>
          </a:fillRef>
          <a:effectRef idx="0">
            <a:schemeClr val="accent6">
              <a:shade val="80000"/>
              <a:hueOff val="36118"/>
              <a:satOff val="-5715"/>
              <a:lumOff val="7376"/>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r>
              <a:rPr lang="en-GB" b="1" kern="0" dirty="0">
                <a:latin typeface="Arial" panose="020B0604020202020204" pitchFamily="34" charset="0"/>
                <a:cs typeface="Arial" panose="020B0604020202020204" pitchFamily="34" charset="0"/>
              </a:rPr>
              <a:t>Why</a:t>
            </a:r>
            <a:r>
              <a:rPr lang="en-GB" kern="0" dirty="0">
                <a:latin typeface="Arial" panose="020B0604020202020204" pitchFamily="34" charset="0"/>
                <a:cs typeface="Arial" panose="020B0604020202020204" pitchFamily="34" charset="0"/>
              </a:rPr>
              <a:t> the standards </a:t>
            </a:r>
            <a:br>
              <a:rPr lang="en-GB" kern="0" dirty="0">
                <a:latin typeface="Arial" panose="020B0604020202020204" pitchFamily="34" charset="0"/>
                <a:cs typeface="Arial" panose="020B0604020202020204" pitchFamily="34" charset="0"/>
              </a:rPr>
            </a:br>
            <a:r>
              <a:rPr lang="en-GB" kern="0" dirty="0">
                <a:latin typeface="Arial" panose="020B0604020202020204" pitchFamily="34" charset="0"/>
                <a:cs typeface="Arial" panose="020B0604020202020204" pitchFamily="34" charset="0"/>
              </a:rPr>
              <a:t>were </a:t>
            </a:r>
            <a:r>
              <a:rPr lang="en-GB" b="1" kern="0" dirty="0">
                <a:latin typeface="Arial" panose="020B0604020202020204" pitchFamily="34" charset="0"/>
                <a:cs typeface="Arial" panose="020B0604020202020204" pitchFamily="34" charset="0"/>
              </a:rPr>
              <a:t>updated</a:t>
            </a:r>
          </a:p>
        </p:txBody>
      </p:sp>
      <p:sp>
        <p:nvSpPr>
          <p:cNvPr id="14" name="Freeform 5">
            <a:extLst>
              <a:ext uri="{FF2B5EF4-FFF2-40B4-BE49-F238E27FC236}">
                <a16:creationId xmlns:a16="http://schemas.microsoft.com/office/drawing/2014/main" id="{1A943AEB-7016-3C17-3499-E2282E77AD27}"/>
              </a:ext>
            </a:extLst>
          </p:cNvPr>
          <p:cNvSpPr/>
          <p:nvPr/>
        </p:nvSpPr>
        <p:spPr>
          <a:xfrm>
            <a:off x="8265114" y="1049669"/>
            <a:ext cx="2700000" cy="1980000"/>
          </a:xfrm>
          <a:prstGeom prst="rect">
            <a:avLst/>
          </a:prstGeom>
          <a:noFill/>
        </p:spPr>
        <p:style>
          <a:lnRef idx="2">
            <a:schemeClr val="lt1">
              <a:hueOff val="0"/>
              <a:satOff val="0"/>
              <a:lumOff val="0"/>
              <a:alphaOff val="0"/>
            </a:schemeClr>
          </a:lnRef>
          <a:fillRef idx="1">
            <a:scrgbClr r="0" g="0" b="0"/>
          </a:fillRef>
          <a:effectRef idx="0">
            <a:schemeClr val="accent6">
              <a:shade val="80000"/>
              <a:hueOff val="72236"/>
              <a:satOff val="-11430"/>
              <a:lumOff val="14752"/>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r>
              <a:rPr lang="en-GB" b="1" kern="0" dirty="0">
                <a:latin typeface="Arial" panose="020B0604020202020204" pitchFamily="34" charset="0"/>
                <a:cs typeface="Arial" panose="020B0604020202020204" pitchFamily="34" charset="0"/>
              </a:rPr>
              <a:t>Summary </a:t>
            </a:r>
            <a:r>
              <a:rPr lang="en-GB" kern="0" dirty="0">
                <a:latin typeface="Arial" panose="020B0604020202020204" pitchFamily="34" charset="0"/>
                <a:cs typeface="Arial" panose="020B0604020202020204" pitchFamily="34" charset="0"/>
              </a:rPr>
              <a:t>of</a:t>
            </a:r>
            <a:r>
              <a:rPr lang="en-GB" b="1" kern="0" dirty="0">
                <a:latin typeface="Arial" panose="020B0604020202020204" pitchFamily="34" charset="0"/>
                <a:cs typeface="Arial" panose="020B0604020202020204" pitchFamily="34" charset="0"/>
              </a:rPr>
              <a:t> changes</a:t>
            </a:r>
          </a:p>
        </p:txBody>
      </p:sp>
      <p:sp>
        <p:nvSpPr>
          <p:cNvPr id="15" name="Freeform 6">
            <a:extLst>
              <a:ext uri="{FF2B5EF4-FFF2-40B4-BE49-F238E27FC236}">
                <a16:creationId xmlns:a16="http://schemas.microsoft.com/office/drawing/2014/main" id="{AB2D4494-319A-FB8C-1017-7F774136EB5E}"/>
              </a:ext>
            </a:extLst>
          </p:cNvPr>
          <p:cNvSpPr/>
          <p:nvPr/>
        </p:nvSpPr>
        <p:spPr>
          <a:xfrm>
            <a:off x="2054678" y="3393216"/>
            <a:ext cx="2700000" cy="1980000"/>
          </a:xfrm>
          <a:prstGeom prst="rect">
            <a:avLst/>
          </a:prstGeom>
          <a:noFill/>
        </p:spPr>
        <p:style>
          <a:lnRef idx="2">
            <a:schemeClr val="lt1">
              <a:hueOff val="0"/>
              <a:satOff val="0"/>
              <a:lumOff val="0"/>
              <a:alphaOff val="0"/>
            </a:schemeClr>
          </a:lnRef>
          <a:fillRef idx="1">
            <a:scrgbClr r="0" g="0" b="0"/>
          </a:fillRef>
          <a:effectRef idx="0">
            <a:schemeClr val="accent6">
              <a:shade val="80000"/>
              <a:hueOff val="108354"/>
              <a:satOff val="-17145"/>
              <a:lumOff val="22129"/>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r>
              <a:rPr lang="en-GB" b="1" kern="0" dirty="0">
                <a:latin typeface="Arial" panose="020B0604020202020204" pitchFamily="34" charset="0"/>
                <a:cs typeface="Arial" panose="020B0604020202020204" pitchFamily="34" charset="0"/>
              </a:rPr>
              <a:t>How</a:t>
            </a:r>
            <a:r>
              <a:rPr lang="en-GB" kern="0" dirty="0">
                <a:latin typeface="Arial" panose="020B0604020202020204" pitchFamily="34" charset="0"/>
                <a:cs typeface="Arial" panose="020B0604020202020204" pitchFamily="34" charset="0"/>
              </a:rPr>
              <a:t> the standards </a:t>
            </a:r>
            <a:br>
              <a:rPr lang="en-GB" kern="0" dirty="0">
                <a:latin typeface="Arial" panose="020B0604020202020204" pitchFamily="34" charset="0"/>
                <a:cs typeface="Arial" panose="020B0604020202020204" pitchFamily="34" charset="0"/>
              </a:rPr>
            </a:br>
            <a:r>
              <a:rPr lang="en-GB" kern="0" dirty="0">
                <a:latin typeface="Arial" panose="020B0604020202020204" pitchFamily="34" charset="0"/>
                <a:cs typeface="Arial" panose="020B0604020202020204" pitchFamily="34" charset="0"/>
              </a:rPr>
              <a:t>were </a:t>
            </a:r>
            <a:r>
              <a:rPr lang="en-GB" b="1" kern="0" dirty="0">
                <a:latin typeface="Arial" panose="020B0604020202020204" pitchFamily="34" charset="0"/>
                <a:cs typeface="Arial" panose="020B0604020202020204" pitchFamily="34" charset="0"/>
              </a:rPr>
              <a:t>updated</a:t>
            </a:r>
          </a:p>
        </p:txBody>
      </p:sp>
      <p:sp>
        <p:nvSpPr>
          <p:cNvPr id="16" name="Freeform 8">
            <a:extLst>
              <a:ext uri="{FF2B5EF4-FFF2-40B4-BE49-F238E27FC236}">
                <a16:creationId xmlns:a16="http://schemas.microsoft.com/office/drawing/2014/main" id="{71FFAF47-81DF-45CB-B965-A0CCAA6446E6}"/>
              </a:ext>
            </a:extLst>
          </p:cNvPr>
          <p:cNvSpPr/>
          <p:nvPr/>
        </p:nvSpPr>
        <p:spPr>
          <a:xfrm>
            <a:off x="5159896" y="3393216"/>
            <a:ext cx="2700000" cy="1980000"/>
          </a:xfrm>
          <a:prstGeom prst="rect">
            <a:avLst/>
          </a:prstGeom>
          <a:noFill/>
        </p:spPr>
        <p:style>
          <a:lnRef idx="2">
            <a:schemeClr val="lt1">
              <a:hueOff val="0"/>
              <a:satOff val="0"/>
              <a:lumOff val="0"/>
              <a:alphaOff val="0"/>
            </a:schemeClr>
          </a:lnRef>
          <a:fillRef idx="1">
            <a:scrgbClr r="0" g="0" b="0"/>
          </a:fillRef>
          <a:effectRef idx="0">
            <a:schemeClr val="accent6">
              <a:shade val="80000"/>
              <a:hueOff val="144472"/>
              <a:satOff val="-22860"/>
              <a:lumOff val="29505"/>
              <a:alphaOff val="0"/>
            </a:schemeClr>
          </a:effectRef>
          <a:fontRef idx="minor">
            <a:schemeClr val="lt1"/>
          </a:fontRef>
        </p:style>
        <p:txBody>
          <a:bodyPr spcFirstLastPara="0" vert="horz" wrap="square" lIns="92635" tIns="92635" rIns="92635" bIns="92635" numCol="1" spcCol="1270" anchor="ctr" anchorCtr="0">
            <a:noAutofit/>
          </a:bodyPr>
          <a:lstStyle/>
          <a:p>
            <a:pPr algn="ctr" defTabSz="622300">
              <a:lnSpc>
                <a:spcPct val="90000"/>
              </a:lnSpc>
              <a:spcBef>
                <a:spcPct val="0"/>
              </a:spcBef>
              <a:spcAft>
                <a:spcPct val="35000"/>
              </a:spcAft>
            </a:pPr>
            <a:r>
              <a:rPr lang="en-GB" b="1" kern="0" dirty="0">
                <a:latin typeface="Arial" panose="020B0604020202020204" pitchFamily="34" charset="0"/>
                <a:cs typeface="Arial" panose="020B0604020202020204" pitchFamily="34" charset="0"/>
              </a:rPr>
              <a:t>Development</a:t>
            </a:r>
            <a:r>
              <a:rPr lang="en-GB" kern="0" dirty="0">
                <a:latin typeface="Arial" panose="020B0604020202020204" pitchFamily="34" charset="0"/>
                <a:cs typeface="Arial" panose="020B0604020202020204" pitchFamily="34" charset="0"/>
              </a:rPr>
              <a:t> </a:t>
            </a:r>
            <a:br>
              <a:rPr lang="en-GB" kern="0" dirty="0">
                <a:latin typeface="Arial" panose="020B0604020202020204" pitchFamily="34" charset="0"/>
                <a:cs typeface="Arial" panose="020B0604020202020204" pitchFamily="34" charset="0"/>
              </a:rPr>
            </a:br>
            <a:r>
              <a:rPr lang="en-GB" kern="0" dirty="0">
                <a:latin typeface="Arial" panose="020B0604020202020204" pitchFamily="34" charset="0"/>
                <a:cs typeface="Arial" panose="020B0604020202020204" pitchFamily="34" charset="0"/>
              </a:rPr>
              <a:t>and </a:t>
            </a:r>
            <a:r>
              <a:rPr lang="en-GB" b="1" kern="0" dirty="0">
                <a:latin typeface="Arial" panose="020B0604020202020204" pitchFamily="34" charset="0"/>
                <a:cs typeface="Arial" panose="020B0604020202020204" pitchFamily="34" charset="0"/>
              </a:rPr>
              <a:t>timeline</a:t>
            </a:r>
          </a:p>
        </p:txBody>
      </p:sp>
      <p:sp>
        <p:nvSpPr>
          <p:cNvPr id="17" name="Freeform 9">
            <a:extLst>
              <a:ext uri="{FF2B5EF4-FFF2-40B4-BE49-F238E27FC236}">
                <a16:creationId xmlns:a16="http://schemas.microsoft.com/office/drawing/2014/main" id="{94B09DB2-F46C-A855-8D1A-BC264F3DCE4E}"/>
              </a:ext>
            </a:extLst>
          </p:cNvPr>
          <p:cNvSpPr/>
          <p:nvPr/>
        </p:nvSpPr>
        <p:spPr>
          <a:xfrm>
            <a:off x="8265114" y="3393216"/>
            <a:ext cx="2700000" cy="1980000"/>
          </a:xfrm>
          <a:prstGeom prst="rect">
            <a:avLst/>
          </a:prstGeom>
          <a:noFill/>
        </p:spPr>
        <p:style>
          <a:lnRef idx="2">
            <a:schemeClr val="lt1">
              <a:hueOff val="0"/>
              <a:satOff val="0"/>
              <a:lumOff val="0"/>
              <a:alphaOff val="0"/>
            </a:schemeClr>
          </a:lnRef>
          <a:fillRef idx="1">
            <a:scrgbClr r="0" g="0" b="0"/>
          </a:fillRef>
          <a:effectRef idx="0">
            <a:schemeClr val="accent6">
              <a:shade val="80000"/>
              <a:hueOff val="180590"/>
              <a:satOff val="-28575"/>
              <a:lumOff val="36881"/>
              <a:alphaOff val="0"/>
            </a:schemeClr>
          </a:effectRef>
          <a:fontRef idx="minor">
            <a:schemeClr val="lt1"/>
          </a:fontRef>
        </p:style>
        <p:txBody>
          <a:bodyPr spcFirstLastPara="0" vert="horz" wrap="square" lIns="92635" tIns="92635" rIns="92635" bIns="92635" numCol="1" spcCol="1270" anchor="ctr" anchorCtr="0">
            <a:noAutofit/>
          </a:bodyPr>
          <a:lstStyle/>
          <a:p>
            <a:pPr marL="0" lvl="0" indent="0" algn="ctr" defTabSz="622300">
              <a:lnSpc>
                <a:spcPct val="90000"/>
              </a:lnSpc>
              <a:spcBef>
                <a:spcPct val="0"/>
              </a:spcBef>
              <a:spcAft>
                <a:spcPct val="35000"/>
              </a:spcAft>
              <a:buNone/>
            </a:pPr>
            <a:r>
              <a:rPr lang="en-GB" b="1" kern="0" dirty="0">
                <a:latin typeface="Arial" panose="020B0604020202020204" pitchFamily="34" charset="0"/>
                <a:cs typeface="Arial" panose="020B0604020202020204" pitchFamily="34" charset="0"/>
              </a:rPr>
              <a:t>Acknowledgments</a:t>
            </a:r>
            <a:r>
              <a:rPr lang="en-GB" kern="0" dirty="0">
                <a:latin typeface="Arial" panose="020B0604020202020204" pitchFamily="34" charset="0"/>
                <a:cs typeface="Arial" panose="020B0604020202020204" pitchFamily="34" charset="0"/>
              </a:rPr>
              <a:t> </a:t>
            </a:r>
            <a:br>
              <a:rPr lang="en-GB" kern="0" dirty="0">
                <a:latin typeface="Arial" panose="020B0604020202020204" pitchFamily="34" charset="0"/>
                <a:cs typeface="Arial" panose="020B0604020202020204" pitchFamily="34" charset="0"/>
              </a:rPr>
            </a:br>
            <a:r>
              <a:rPr lang="en-GB" kern="0" dirty="0">
                <a:latin typeface="Arial" panose="020B0604020202020204" pitchFamily="34" charset="0"/>
                <a:cs typeface="Arial" panose="020B0604020202020204" pitchFamily="34" charset="0"/>
              </a:rPr>
              <a:t>and </a:t>
            </a:r>
            <a:r>
              <a:rPr lang="en-GB" b="1" kern="0" dirty="0">
                <a:latin typeface="Arial" panose="020B0604020202020204" pitchFamily="34" charset="0"/>
                <a:cs typeface="Arial" panose="020B0604020202020204" pitchFamily="34" charset="0"/>
              </a:rPr>
              <a:t>endorsements</a:t>
            </a:r>
            <a:endParaRPr lang="en-US" b="1" kern="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0090578-F74A-4ECA-C29C-1D79A2278CDA}"/>
              </a:ext>
            </a:extLst>
          </p:cNvPr>
          <p:cNvSpPr>
            <a:spLocks noGrp="1" noRot="1" noMove="1" noResize="1" noEditPoints="1" noAdjustHandles="1" noChangeArrowheads="1" noChangeShapeType="1"/>
          </p:cNvSpPr>
          <p:nvPr/>
        </p:nvSpPr>
        <p:spPr>
          <a:xfrm flipH="1">
            <a:off x="-3" y="0"/>
            <a:ext cx="900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19" name="TextBox 18">
            <a:extLst>
              <a:ext uri="{FF2B5EF4-FFF2-40B4-BE49-F238E27FC236}">
                <a16:creationId xmlns:a16="http://schemas.microsoft.com/office/drawing/2014/main" id="{6997820D-B5DF-C346-F532-694A4A5B0639}"/>
              </a:ext>
            </a:extLst>
          </p:cNvPr>
          <p:cNvSpPr txBox="1">
            <a:spLocks noGrp="1" noRot="1" noMove="1" noResize="1" noEditPoints="1" noAdjustHandles="1" noChangeArrowheads="1" noChangeShapeType="1"/>
          </p:cNvSpPr>
          <p:nvPr/>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2"/>
                </a:solidFill>
                <a:latin typeface="Arial" panose="020B0604020202020204" pitchFamily="34" charset="0"/>
                <a:cs typeface="Arial" panose="020B0604020202020204" pitchFamily="34" charset="0"/>
              </a:rPr>
              <a:pPr algn="ctr"/>
              <a:t>27</a:t>
            </a:fld>
            <a:endParaRPr lang="en-US" sz="1400" dirty="0">
              <a:solidFill>
                <a:schemeClr val="bg2"/>
              </a:solidFill>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B7A37911-9335-60C3-A931-CB02A5E03163}"/>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2940848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6E8192-F25F-4514-B9A7-1BC2036C1096}"/>
              </a:ext>
            </a:extLst>
          </p:cNvPr>
          <p:cNvSpPr>
            <a:spLocks noGrp="1"/>
          </p:cNvSpPr>
          <p:nvPr>
            <p:ph type="body" sz="quarter" idx="10"/>
          </p:nvPr>
        </p:nvSpPr>
        <p:spPr/>
        <p:txBody>
          <a:bodyPr/>
          <a:lstStyle/>
          <a:p>
            <a:endParaRPr lang="en-GB"/>
          </a:p>
        </p:txBody>
      </p:sp>
      <p:sp>
        <p:nvSpPr>
          <p:cNvPr id="4" name="Title 2">
            <a:extLst>
              <a:ext uri="{FF2B5EF4-FFF2-40B4-BE49-F238E27FC236}">
                <a16:creationId xmlns:a16="http://schemas.microsoft.com/office/drawing/2014/main" id="{DB19C44F-8EB2-3840-947A-DDE929A1D6E5}"/>
              </a:ext>
            </a:extLst>
          </p:cNvPr>
          <p:cNvSpPr txBox="1">
            <a:spLocks/>
          </p:cNvSpPr>
          <p:nvPr/>
        </p:nvSpPr>
        <p:spPr>
          <a:xfrm>
            <a:off x="2295962" y="-285084"/>
            <a:ext cx="7556500" cy="3528392"/>
          </a:xfrm>
          <a:prstGeom prst="rect">
            <a:avLst/>
          </a:prstGeom>
          <a:noFill/>
        </p:spPr>
        <p:txBody>
          <a:bodyPr/>
          <a:lstStyle>
            <a:lvl1pPr algn="ctr" defTabSz="914400" rtl="0" eaLnBrk="1" latinLnBrk="0" hangingPunct="1">
              <a:lnSpc>
                <a:spcPct val="90000"/>
              </a:lnSpc>
              <a:spcBef>
                <a:spcPct val="0"/>
              </a:spcBef>
              <a:buNone/>
              <a:defRPr sz="4800" b="1" kern="1200">
                <a:solidFill>
                  <a:schemeClr val="bg1"/>
                </a:solidFill>
                <a:latin typeface="Georgia" panose="02040502050405020303" pitchFamily="18" charset="0"/>
                <a:ea typeface="+mj-ea"/>
                <a:cs typeface="+mj-cs"/>
              </a:defRPr>
            </a:lvl1pPr>
          </a:lstStyle>
          <a:p>
            <a:r>
              <a:rPr lang="en-GB" sz="45000" dirty="0">
                <a:solidFill>
                  <a:schemeClr val="accent4"/>
                </a:solidFill>
              </a:rPr>
              <a:t>3</a:t>
            </a:r>
            <a:br>
              <a:rPr lang="en-GB" dirty="0"/>
            </a:br>
            <a:endParaRPr lang="en-GB" dirty="0"/>
          </a:p>
        </p:txBody>
      </p:sp>
      <p:sp>
        <p:nvSpPr>
          <p:cNvPr id="5" name="Title 4">
            <a:extLst>
              <a:ext uri="{FF2B5EF4-FFF2-40B4-BE49-F238E27FC236}">
                <a16:creationId xmlns:a16="http://schemas.microsoft.com/office/drawing/2014/main" id="{8552783E-EF8E-4F54-8D2E-772783A0ACF8}"/>
              </a:ext>
            </a:extLst>
          </p:cNvPr>
          <p:cNvSpPr>
            <a:spLocks noGrp="1"/>
          </p:cNvSpPr>
          <p:nvPr>
            <p:ph type="title"/>
          </p:nvPr>
        </p:nvSpPr>
        <p:spPr>
          <a:xfrm>
            <a:off x="2171976" y="2067932"/>
            <a:ext cx="7556500" cy="1325563"/>
          </a:xfrm>
        </p:spPr>
        <p:txBody>
          <a:bodyPr/>
          <a:lstStyle/>
          <a:p>
            <a:r>
              <a:rPr lang="en-GB" sz="4800" dirty="0"/>
              <a:t>The standards 1–7</a:t>
            </a:r>
            <a:br>
              <a:rPr lang="en-GB" sz="4800" dirty="0"/>
            </a:br>
            <a:br>
              <a:rPr lang="en-GB" sz="4800" dirty="0"/>
            </a:br>
            <a:r>
              <a:rPr lang="en-GB" sz="4800" dirty="0"/>
              <a:t>Structure and content</a:t>
            </a:r>
            <a:endParaRPr lang="en-GB" dirty="0"/>
          </a:p>
        </p:txBody>
      </p:sp>
    </p:spTree>
    <p:extLst>
      <p:ext uri="{BB962C8B-B14F-4D97-AF65-F5344CB8AC3E}">
        <p14:creationId xmlns:p14="http://schemas.microsoft.com/office/powerpoint/2010/main" val="158073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C9D1253C-50BC-24B3-E8BD-6406E08F2CB4}"/>
              </a:ext>
            </a:extLst>
          </p:cNvPr>
          <p:cNvPicPr/>
          <p:nvPr/>
        </p:nvPicPr>
        <p:blipFill>
          <a:blip r:embed="rId3">
            <a:alphaModFix amt="51000"/>
            <a:extLst>
              <a:ext uri="{96DAC541-7B7A-43D3-8B79-37D633B846F1}">
                <asvg:svgBlip xmlns:asvg="http://schemas.microsoft.com/office/drawing/2016/SVG/main" r:embed="rId4"/>
              </a:ext>
            </a:extLst>
          </a:blip>
          <a:stretch>
            <a:fillRect/>
          </a:stretch>
        </p:blipFill>
        <p:spPr>
          <a:xfrm rot="389002">
            <a:off x="-3163886" y="-3843920"/>
            <a:ext cx="29046988" cy="17466720"/>
          </a:xfrm>
          <a:prstGeom prst="rect">
            <a:avLst/>
          </a:prstGeom>
        </p:spPr>
      </p:pic>
      <p:sp>
        <p:nvSpPr>
          <p:cNvPr id="3" name="Title 2">
            <a:extLst>
              <a:ext uri="{FF2B5EF4-FFF2-40B4-BE49-F238E27FC236}">
                <a16:creationId xmlns:a16="http://schemas.microsoft.com/office/drawing/2014/main" id="{3D7FCAA6-6DF0-4001-B23B-E1A37E864088}"/>
              </a:ext>
            </a:extLst>
          </p:cNvPr>
          <p:cNvSpPr>
            <a:spLocks noGrp="1"/>
          </p:cNvSpPr>
          <p:nvPr>
            <p:ph type="title"/>
          </p:nvPr>
        </p:nvSpPr>
        <p:spPr/>
        <p:txBody>
          <a:bodyPr/>
          <a:lstStyle/>
          <a:p>
            <a:r>
              <a:rPr lang="en-GB" sz="3200" dirty="0"/>
              <a:t>Previous standards</a:t>
            </a:r>
          </a:p>
        </p:txBody>
      </p:sp>
      <p:grpSp>
        <p:nvGrpSpPr>
          <p:cNvPr id="4" name="Group 3">
            <a:extLst>
              <a:ext uri="{FF2B5EF4-FFF2-40B4-BE49-F238E27FC236}">
                <a16:creationId xmlns:a16="http://schemas.microsoft.com/office/drawing/2014/main" id="{B192ECE7-133F-A630-8F0A-BC4438793662}"/>
              </a:ext>
            </a:extLst>
          </p:cNvPr>
          <p:cNvGrpSpPr/>
          <p:nvPr/>
        </p:nvGrpSpPr>
        <p:grpSpPr>
          <a:xfrm>
            <a:off x="1631504" y="1052736"/>
            <a:ext cx="9649072" cy="5417904"/>
            <a:chOff x="2135560" y="1269141"/>
            <a:chExt cx="8128000" cy="5417904"/>
          </a:xfrm>
        </p:grpSpPr>
        <p:sp>
          <p:nvSpPr>
            <p:cNvPr id="5" name="Straight Connector 4">
              <a:extLst>
                <a:ext uri="{FF2B5EF4-FFF2-40B4-BE49-F238E27FC236}">
                  <a16:creationId xmlns:a16="http://schemas.microsoft.com/office/drawing/2014/main" id="{81068EF2-D04C-4345-539D-F709FA4D9109}"/>
                </a:ext>
              </a:extLst>
            </p:cNvPr>
            <p:cNvSpPr/>
            <p:nvPr/>
          </p:nvSpPr>
          <p:spPr>
            <a:xfrm>
              <a:off x="2135560" y="6687045"/>
              <a:ext cx="8128000" cy="0"/>
            </a:xfrm>
            <a:prstGeom prst="line">
              <a:avLst/>
            </a:prstGeom>
            <a:ln>
              <a:solidFill>
                <a:schemeClr val="accent4">
                  <a:lumMod val="60000"/>
                  <a:lumOff val="4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 name="Straight Connector 5">
              <a:extLst>
                <a:ext uri="{FF2B5EF4-FFF2-40B4-BE49-F238E27FC236}">
                  <a16:creationId xmlns:a16="http://schemas.microsoft.com/office/drawing/2014/main" id="{52FDDA3A-9DA8-3E80-F2A1-7966D3C81C68}"/>
                </a:ext>
              </a:extLst>
            </p:cNvPr>
            <p:cNvSpPr/>
            <p:nvPr/>
          </p:nvSpPr>
          <p:spPr>
            <a:xfrm>
              <a:off x="2135560" y="5776837"/>
              <a:ext cx="8128000" cy="0"/>
            </a:xfrm>
            <a:prstGeom prst="line">
              <a:avLst/>
            </a:prstGeom>
            <a:ln>
              <a:solidFill>
                <a:schemeClr val="accent4">
                  <a:lumMod val="60000"/>
                  <a:lumOff val="4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Straight Connector 6">
              <a:extLst>
                <a:ext uri="{FF2B5EF4-FFF2-40B4-BE49-F238E27FC236}">
                  <a16:creationId xmlns:a16="http://schemas.microsoft.com/office/drawing/2014/main" id="{3C04CC88-BF26-392C-9A56-8781595AA5C1}"/>
                </a:ext>
              </a:extLst>
            </p:cNvPr>
            <p:cNvSpPr/>
            <p:nvPr/>
          </p:nvSpPr>
          <p:spPr>
            <a:xfrm>
              <a:off x="2135560" y="4866629"/>
              <a:ext cx="8128000" cy="0"/>
            </a:xfrm>
            <a:prstGeom prst="line">
              <a:avLst/>
            </a:prstGeom>
            <a:ln>
              <a:solidFill>
                <a:schemeClr val="accent4">
                  <a:lumMod val="60000"/>
                  <a:lumOff val="4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7">
              <a:extLst>
                <a:ext uri="{FF2B5EF4-FFF2-40B4-BE49-F238E27FC236}">
                  <a16:creationId xmlns:a16="http://schemas.microsoft.com/office/drawing/2014/main" id="{C2101155-781A-314D-7963-15BC1AF14C26}"/>
                </a:ext>
              </a:extLst>
            </p:cNvPr>
            <p:cNvSpPr/>
            <p:nvPr/>
          </p:nvSpPr>
          <p:spPr>
            <a:xfrm>
              <a:off x="2135560" y="3956421"/>
              <a:ext cx="8128000" cy="0"/>
            </a:xfrm>
            <a:prstGeom prst="line">
              <a:avLst/>
            </a:prstGeom>
            <a:ln>
              <a:solidFill>
                <a:schemeClr val="accent4">
                  <a:lumMod val="60000"/>
                  <a:lumOff val="4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8">
              <a:extLst>
                <a:ext uri="{FF2B5EF4-FFF2-40B4-BE49-F238E27FC236}">
                  <a16:creationId xmlns:a16="http://schemas.microsoft.com/office/drawing/2014/main" id="{2058E0AA-BAE2-3317-9F93-6B51146199CC}"/>
                </a:ext>
              </a:extLst>
            </p:cNvPr>
            <p:cNvSpPr/>
            <p:nvPr/>
          </p:nvSpPr>
          <p:spPr>
            <a:xfrm>
              <a:off x="2135560" y="3046213"/>
              <a:ext cx="8128000" cy="0"/>
            </a:xfrm>
            <a:prstGeom prst="line">
              <a:avLst/>
            </a:prstGeom>
            <a:ln>
              <a:solidFill>
                <a:schemeClr val="accent4">
                  <a:lumMod val="60000"/>
                  <a:lumOff val="4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Straight Connector 10">
              <a:extLst>
                <a:ext uri="{FF2B5EF4-FFF2-40B4-BE49-F238E27FC236}">
                  <a16:creationId xmlns:a16="http://schemas.microsoft.com/office/drawing/2014/main" id="{5116DE11-439D-A098-9FDE-EA23E9E2A955}"/>
                </a:ext>
              </a:extLst>
            </p:cNvPr>
            <p:cNvSpPr/>
            <p:nvPr/>
          </p:nvSpPr>
          <p:spPr>
            <a:xfrm>
              <a:off x="2135560" y="2136005"/>
              <a:ext cx="8128000" cy="0"/>
            </a:xfrm>
            <a:prstGeom prst="line">
              <a:avLst/>
            </a:prstGeom>
            <a:ln>
              <a:solidFill>
                <a:schemeClr val="accent4">
                  <a:lumMod val="60000"/>
                  <a:lumOff val="4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DAC9F11C-BF78-359D-8EFD-04ED919A1421}"/>
                </a:ext>
              </a:extLst>
            </p:cNvPr>
            <p:cNvSpPr/>
            <p:nvPr/>
          </p:nvSpPr>
          <p:spPr>
            <a:xfrm>
              <a:off x="4248839" y="1269141"/>
              <a:ext cx="6014720" cy="866864"/>
            </a:xfrm>
            <a:custGeom>
              <a:avLst/>
              <a:gdLst>
                <a:gd name="connsiteX0" fmla="*/ 0 w 6014720"/>
                <a:gd name="connsiteY0" fmla="*/ 0 h 866864"/>
                <a:gd name="connsiteX1" fmla="*/ 6014720 w 6014720"/>
                <a:gd name="connsiteY1" fmla="*/ 0 h 866864"/>
                <a:gd name="connsiteX2" fmla="*/ 6014720 w 6014720"/>
                <a:gd name="connsiteY2" fmla="*/ 866864 h 866864"/>
                <a:gd name="connsiteX3" fmla="*/ 0 w 6014720"/>
                <a:gd name="connsiteY3" fmla="*/ 866864 h 866864"/>
                <a:gd name="connsiteX4" fmla="*/ 0 w 6014720"/>
                <a:gd name="connsiteY4" fmla="*/ 0 h 86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866864">
                  <a:moveTo>
                    <a:pt x="0" y="0"/>
                  </a:moveTo>
                  <a:lnTo>
                    <a:pt x="6014720" y="0"/>
                  </a:lnTo>
                  <a:lnTo>
                    <a:pt x="6014720" y="866864"/>
                  </a:lnTo>
                  <a:lnTo>
                    <a:pt x="0" y="866864"/>
                  </a:lnTo>
                  <a:lnTo>
                    <a:pt x="0" y="0"/>
                  </a:lnTo>
                  <a:close/>
                </a:path>
              </a:pathLst>
            </a:custGeom>
            <a:solidFill>
              <a:schemeClr val="bg1">
                <a:alpha val="62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8100" rIns="38100" bIns="38100" numCol="1" spcCol="1270" anchor="ctr" anchorCtr="0">
              <a:noAutofit/>
            </a:bodyPr>
            <a:lstStyle/>
            <a:p>
              <a:pPr marL="0" lvl="0" indent="0" algn="l" defTabSz="88900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Be open and honest when things go wrong</a:t>
              </a:r>
            </a:p>
          </p:txBody>
        </p:sp>
        <p:sp>
          <p:nvSpPr>
            <p:cNvPr id="13" name="Freeform: Shape 12">
              <a:extLst>
                <a:ext uri="{FF2B5EF4-FFF2-40B4-BE49-F238E27FC236}">
                  <a16:creationId xmlns:a16="http://schemas.microsoft.com/office/drawing/2014/main" id="{F31E506B-10A5-A2B9-3E32-9699940A37E4}"/>
                </a:ext>
              </a:extLst>
            </p:cNvPr>
            <p:cNvSpPr/>
            <p:nvPr/>
          </p:nvSpPr>
          <p:spPr>
            <a:xfrm>
              <a:off x="2135560" y="1269141"/>
              <a:ext cx="2113280" cy="866864"/>
            </a:xfrm>
            <a:custGeom>
              <a:avLst/>
              <a:gdLst>
                <a:gd name="connsiteX0" fmla="*/ 144506 w 2113280"/>
                <a:gd name="connsiteY0" fmla="*/ 0 h 866864"/>
                <a:gd name="connsiteX1" fmla="*/ 1968774 w 2113280"/>
                <a:gd name="connsiteY1" fmla="*/ 0 h 866864"/>
                <a:gd name="connsiteX2" fmla="*/ 2113280 w 2113280"/>
                <a:gd name="connsiteY2" fmla="*/ 144506 h 866864"/>
                <a:gd name="connsiteX3" fmla="*/ 2113280 w 2113280"/>
                <a:gd name="connsiteY3" fmla="*/ 866864 h 866864"/>
                <a:gd name="connsiteX4" fmla="*/ 2113280 w 2113280"/>
                <a:gd name="connsiteY4" fmla="*/ 866864 h 866864"/>
                <a:gd name="connsiteX5" fmla="*/ 0 w 2113280"/>
                <a:gd name="connsiteY5" fmla="*/ 866864 h 866864"/>
                <a:gd name="connsiteX6" fmla="*/ 0 w 2113280"/>
                <a:gd name="connsiteY6" fmla="*/ 866864 h 866864"/>
                <a:gd name="connsiteX7" fmla="*/ 0 w 2113280"/>
                <a:gd name="connsiteY7" fmla="*/ 144506 h 866864"/>
                <a:gd name="connsiteX8" fmla="*/ 144506 w 2113280"/>
                <a:gd name="connsiteY8" fmla="*/ 0 h 8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866864">
                  <a:moveTo>
                    <a:pt x="144506" y="0"/>
                  </a:moveTo>
                  <a:lnTo>
                    <a:pt x="1968774" y="0"/>
                  </a:lnTo>
                  <a:cubicBezTo>
                    <a:pt x="2048582" y="0"/>
                    <a:pt x="2113280" y="64698"/>
                    <a:pt x="2113280" y="144506"/>
                  </a:cubicBezTo>
                  <a:lnTo>
                    <a:pt x="2113280" y="866864"/>
                  </a:lnTo>
                  <a:lnTo>
                    <a:pt x="2113280" y="866864"/>
                  </a:lnTo>
                  <a:lnTo>
                    <a:pt x="0" y="866864"/>
                  </a:lnTo>
                  <a:lnTo>
                    <a:pt x="0" y="866864"/>
                  </a:lnTo>
                  <a:lnTo>
                    <a:pt x="0" y="144506"/>
                  </a:lnTo>
                  <a:cubicBezTo>
                    <a:pt x="0" y="64698"/>
                    <a:pt x="64698" y="0"/>
                    <a:pt x="144506" y="0"/>
                  </a:cubicBez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14" tIns="76614" rIns="76614"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Standard 1:</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Open and honest</a:t>
              </a:r>
            </a:p>
          </p:txBody>
        </p:sp>
        <p:sp>
          <p:nvSpPr>
            <p:cNvPr id="14" name="Freeform: Shape 13">
              <a:extLst>
                <a:ext uri="{FF2B5EF4-FFF2-40B4-BE49-F238E27FC236}">
                  <a16:creationId xmlns:a16="http://schemas.microsoft.com/office/drawing/2014/main" id="{652AE490-E2F3-57F7-74DB-08EDF13CAD24}"/>
                </a:ext>
              </a:extLst>
            </p:cNvPr>
            <p:cNvSpPr/>
            <p:nvPr/>
          </p:nvSpPr>
          <p:spPr>
            <a:xfrm>
              <a:off x="4248839" y="2179349"/>
              <a:ext cx="6014720" cy="866864"/>
            </a:xfrm>
            <a:custGeom>
              <a:avLst/>
              <a:gdLst>
                <a:gd name="connsiteX0" fmla="*/ 0 w 6014720"/>
                <a:gd name="connsiteY0" fmla="*/ 0 h 866864"/>
                <a:gd name="connsiteX1" fmla="*/ 6014720 w 6014720"/>
                <a:gd name="connsiteY1" fmla="*/ 0 h 866864"/>
                <a:gd name="connsiteX2" fmla="*/ 6014720 w 6014720"/>
                <a:gd name="connsiteY2" fmla="*/ 866864 h 866864"/>
                <a:gd name="connsiteX3" fmla="*/ 0 w 6014720"/>
                <a:gd name="connsiteY3" fmla="*/ 866864 h 866864"/>
                <a:gd name="connsiteX4" fmla="*/ 0 w 6014720"/>
                <a:gd name="connsiteY4" fmla="*/ 0 h 86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866864">
                  <a:moveTo>
                    <a:pt x="0" y="0"/>
                  </a:moveTo>
                  <a:lnTo>
                    <a:pt x="6014720" y="0"/>
                  </a:lnTo>
                  <a:lnTo>
                    <a:pt x="6014720" y="866864"/>
                  </a:lnTo>
                  <a:lnTo>
                    <a:pt x="0" y="866864"/>
                  </a:lnTo>
                  <a:lnTo>
                    <a:pt x="0" y="0"/>
                  </a:lnTo>
                  <a:close/>
                </a:path>
              </a:pathLst>
            </a:custGeom>
            <a:solidFill>
              <a:schemeClr val="bg1">
                <a:alpha val="62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8100" rIns="38100" bIns="38100" numCol="1" spcCol="1270" anchor="ctr" anchorCtr="0">
              <a:noAutofit/>
            </a:bodyPr>
            <a:lstStyle/>
            <a:p>
              <a:pPr marL="0" lvl="0" indent="0" algn="l" defTabSz="88900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Report patient safety incidents to the appropriate local or national reporting programme</a:t>
              </a:r>
            </a:p>
          </p:txBody>
        </p:sp>
        <p:sp>
          <p:nvSpPr>
            <p:cNvPr id="15" name="Freeform: Shape 14">
              <a:extLst>
                <a:ext uri="{FF2B5EF4-FFF2-40B4-BE49-F238E27FC236}">
                  <a16:creationId xmlns:a16="http://schemas.microsoft.com/office/drawing/2014/main" id="{0676280A-30D5-E41C-4840-CF3B7277D234}"/>
                </a:ext>
              </a:extLst>
            </p:cNvPr>
            <p:cNvSpPr/>
            <p:nvPr/>
          </p:nvSpPr>
          <p:spPr>
            <a:xfrm>
              <a:off x="2135560" y="2179349"/>
              <a:ext cx="2113280" cy="866864"/>
            </a:xfrm>
            <a:custGeom>
              <a:avLst/>
              <a:gdLst>
                <a:gd name="connsiteX0" fmla="*/ 144506 w 2113280"/>
                <a:gd name="connsiteY0" fmla="*/ 0 h 866864"/>
                <a:gd name="connsiteX1" fmla="*/ 1968774 w 2113280"/>
                <a:gd name="connsiteY1" fmla="*/ 0 h 866864"/>
                <a:gd name="connsiteX2" fmla="*/ 2113280 w 2113280"/>
                <a:gd name="connsiteY2" fmla="*/ 144506 h 866864"/>
                <a:gd name="connsiteX3" fmla="*/ 2113280 w 2113280"/>
                <a:gd name="connsiteY3" fmla="*/ 866864 h 866864"/>
                <a:gd name="connsiteX4" fmla="*/ 2113280 w 2113280"/>
                <a:gd name="connsiteY4" fmla="*/ 866864 h 866864"/>
                <a:gd name="connsiteX5" fmla="*/ 0 w 2113280"/>
                <a:gd name="connsiteY5" fmla="*/ 866864 h 866864"/>
                <a:gd name="connsiteX6" fmla="*/ 0 w 2113280"/>
                <a:gd name="connsiteY6" fmla="*/ 866864 h 866864"/>
                <a:gd name="connsiteX7" fmla="*/ 0 w 2113280"/>
                <a:gd name="connsiteY7" fmla="*/ 144506 h 866864"/>
                <a:gd name="connsiteX8" fmla="*/ 144506 w 2113280"/>
                <a:gd name="connsiteY8" fmla="*/ 0 h 8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866864">
                  <a:moveTo>
                    <a:pt x="144506" y="0"/>
                  </a:moveTo>
                  <a:lnTo>
                    <a:pt x="1968774" y="0"/>
                  </a:lnTo>
                  <a:cubicBezTo>
                    <a:pt x="2048582" y="0"/>
                    <a:pt x="2113280" y="64698"/>
                    <a:pt x="2113280" y="144506"/>
                  </a:cubicBezTo>
                  <a:lnTo>
                    <a:pt x="2113280" y="866864"/>
                  </a:lnTo>
                  <a:lnTo>
                    <a:pt x="2113280" y="866864"/>
                  </a:lnTo>
                  <a:lnTo>
                    <a:pt x="0" y="866864"/>
                  </a:lnTo>
                  <a:lnTo>
                    <a:pt x="0" y="866864"/>
                  </a:lnTo>
                  <a:lnTo>
                    <a:pt x="0" y="144506"/>
                  </a:lnTo>
                  <a:cubicBezTo>
                    <a:pt x="0" y="64698"/>
                    <a:pt x="64698" y="0"/>
                    <a:pt x="144506" y="0"/>
                  </a:cubicBez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14" tIns="76614" rIns="76614"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Standard 2:</a:t>
              </a:r>
            </a:p>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Report</a:t>
              </a:r>
            </a:p>
          </p:txBody>
        </p:sp>
        <p:sp>
          <p:nvSpPr>
            <p:cNvPr id="16" name="Freeform: Shape 15">
              <a:extLst>
                <a:ext uri="{FF2B5EF4-FFF2-40B4-BE49-F238E27FC236}">
                  <a16:creationId xmlns:a16="http://schemas.microsoft.com/office/drawing/2014/main" id="{0E9747F2-4D96-EBE9-B227-BE62ED9A3955}"/>
                </a:ext>
              </a:extLst>
            </p:cNvPr>
            <p:cNvSpPr/>
            <p:nvPr/>
          </p:nvSpPr>
          <p:spPr>
            <a:xfrm>
              <a:off x="4248839" y="3089557"/>
              <a:ext cx="6014720" cy="866864"/>
            </a:xfrm>
            <a:custGeom>
              <a:avLst/>
              <a:gdLst>
                <a:gd name="connsiteX0" fmla="*/ 0 w 6014720"/>
                <a:gd name="connsiteY0" fmla="*/ 0 h 866864"/>
                <a:gd name="connsiteX1" fmla="*/ 6014720 w 6014720"/>
                <a:gd name="connsiteY1" fmla="*/ 0 h 866864"/>
                <a:gd name="connsiteX2" fmla="*/ 6014720 w 6014720"/>
                <a:gd name="connsiteY2" fmla="*/ 866864 h 866864"/>
                <a:gd name="connsiteX3" fmla="*/ 0 w 6014720"/>
                <a:gd name="connsiteY3" fmla="*/ 866864 h 866864"/>
                <a:gd name="connsiteX4" fmla="*/ 0 w 6014720"/>
                <a:gd name="connsiteY4" fmla="*/ 0 h 86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866864">
                  <a:moveTo>
                    <a:pt x="0" y="0"/>
                  </a:moveTo>
                  <a:lnTo>
                    <a:pt x="6014720" y="0"/>
                  </a:lnTo>
                  <a:lnTo>
                    <a:pt x="6014720" y="866864"/>
                  </a:lnTo>
                  <a:lnTo>
                    <a:pt x="0" y="866864"/>
                  </a:lnTo>
                  <a:lnTo>
                    <a:pt x="0" y="0"/>
                  </a:lnTo>
                  <a:close/>
                </a:path>
              </a:pathLst>
            </a:custGeom>
            <a:solidFill>
              <a:schemeClr val="bg1">
                <a:alpha val="62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8100" rIns="38100" bIns="38100" numCol="1" spcCol="1270" anchor="ctr" anchorCtr="0">
              <a:noAutofit/>
            </a:bodyPr>
            <a:lstStyle/>
            <a:p>
              <a:pPr marL="0" lvl="0" indent="0" algn="l" defTabSz="88900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Investigate and learn from all incidents, including those that cause harm and those that are ‘no harm’ or ‘near-</a:t>
              </a:r>
              <a:r>
                <a:rPr lang="en-GB" kern="1200" dirty="0" err="1">
                  <a:latin typeface="Arial" panose="020B0604020202020204" pitchFamily="34" charset="0"/>
                  <a:cs typeface="Arial" panose="020B0604020202020204" pitchFamily="34" charset="0"/>
                </a:rPr>
                <a:t>miss’</a:t>
              </a:r>
              <a:endParaRPr lang="en-GB" kern="1200"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5E3103FE-99BE-4D26-16B6-103D44DC87A6}"/>
                </a:ext>
              </a:extLst>
            </p:cNvPr>
            <p:cNvSpPr/>
            <p:nvPr/>
          </p:nvSpPr>
          <p:spPr>
            <a:xfrm>
              <a:off x="2135560" y="3089557"/>
              <a:ext cx="2113280" cy="866864"/>
            </a:xfrm>
            <a:custGeom>
              <a:avLst/>
              <a:gdLst>
                <a:gd name="connsiteX0" fmla="*/ 144506 w 2113280"/>
                <a:gd name="connsiteY0" fmla="*/ 0 h 866864"/>
                <a:gd name="connsiteX1" fmla="*/ 1968774 w 2113280"/>
                <a:gd name="connsiteY1" fmla="*/ 0 h 866864"/>
                <a:gd name="connsiteX2" fmla="*/ 2113280 w 2113280"/>
                <a:gd name="connsiteY2" fmla="*/ 144506 h 866864"/>
                <a:gd name="connsiteX3" fmla="*/ 2113280 w 2113280"/>
                <a:gd name="connsiteY3" fmla="*/ 866864 h 866864"/>
                <a:gd name="connsiteX4" fmla="*/ 2113280 w 2113280"/>
                <a:gd name="connsiteY4" fmla="*/ 866864 h 866864"/>
                <a:gd name="connsiteX5" fmla="*/ 0 w 2113280"/>
                <a:gd name="connsiteY5" fmla="*/ 866864 h 866864"/>
                <a:gd name="connsiteX6" fmla="*/ 0 w 2113280"/>
                <a:gd name="connsiteY6" fmla="*/ 866864 h 866864"/>
                <a:gd name="connsiteX7" fmla="*/ 0 w 2113280"/>
                <a:gd name="connsiteY7" fmla="*/ 144506 h 866864"/>
                <a:gd name="connsiteX8" fmla="*/ 144506 w 2113280"/>
                <a:gd name="connsiteY8" fmla="*/ 0 h 8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866864">
                  <a:moveTo>
                    <a:pt x="144506" y="0"/>
                  </a:moveTo>
                  <a:lnTo>
                    <a:pt x="1968774" y="0"/>
                  </a:lnTo>
                  <a:cubicBezTo>
                    <a:pt x="2048582" y="0"/>
                    <a:pt x="2113280" y="64698"/>
                    <a:pt x="2113280" y="144506"/>
                  </a:cubicBezTo>
                  <a:lnTo>
                    <a:pt x="2113280" y="866864"/>
                  </a:lnTo>
                  <a:lnTo>
                    <a:pt x="2113280" y="866864"/>
                  </a:lnTo>
                  <a:lnTo>
                    <a:pt x="0" y="866864"/>
                  </a:lnTo>
                  <a:lnTo>
                    <a:pt x="0" y="866864"/>
                  </a:lnTo>
                  <a:lnTo>
                    <a:pt x="0" y="144506"/>
                  </a:lnTo>
                  <a:cubicBezTo>
                    <a:pt x="0" y="64698"/>
                    <a:pt x="64698" y="0"/>
                    <a:pt x="144506" y="0"/>
                  </a:cubicBez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14" tIns="76614" rIns="76614"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Standard 3:</a:t>
              </a:r>
              <a:br>
                <a:rPr lang="en-GB" sz="1800" b="1" kern="1200" dirty="0">
                  <a:latin typeface="Arial" panose="020B0604020202020204" pitchFamily="34" charset="0"/>
                  <a:cs typeface="Arial" panose="020B0604020202020204" pitchFamily="34" charset="0"/>
                </a:rPr>
              </a:br>
              <a:r>
                <a:rPr lang="en-GB" sz="1800" kern="1200" dirty="0">
                  <a:latin typeface="Arial" panose="020B0604020202020204" pitchFamily="34" charset="0"/>
                  <a:cs typeface="Arial" panose="020B0604020202020204" pitchFamily="34" charset="0"/>
                </a:rPr>
                <a:t>Learn</a:t>
              </a:r>
            </a:p>
          </p:txBody>
        </p:sp>
        <p:sp>
          <p:nvSpPr>
            <p:cNvPr id="18" name="Freeform: Shape 17">
              <a:extLst>
                <a:ext uri="{FF2B5EF4-FFF2-40B4-BE49-F238E27FC236}">
                  <a16:creationId xmlns:a16="http://schemas.microsoft.com/office/drawing/2014/main" id="{D838CF53-55D4-E7FB-6A67-4961EA841C14}"/>
                </a:ext>
              </a:extLst>
            </p:cNvPr>
            <p:cNvSpPr/>
            <p:nvPr/>
          </p:nvSpPr>
          <p:spPr>
            <a:xfrm>
              <a:off x="4248839" y="3999765"/>
              <a:ext cx="6014720" cy="866864"/>
            </a:xfrm>
            <a:custGeom>
              <a:avLst/>
              <a:gdLst>
                <a:gd name="connsiteX0" fmla="*/ 0 w 6014720"/>
                <a:gd name="connsiteY0" fmla="*/ 0 h 866864"/>
                <a:gd name="connsiteX1" fmla="*/ 6014720 w 6014720"/>
                <a:gd name="connsiteY1" fmla="*/ 0 h 866864"/>
                <a:gd name="connsiteX2" fmla="*/ 6014720 w 6014720"/>
                <a:gd name="connsiteY2" fmla="*/ 866864 h 866864"/>
                <a:gd name="connsiteX3" fmla="*/ 0 w 6014720"/>
                <a:gd name="connsiteY3" fmla="*/ 866864 h 866864"/>
                <a:gd name="connsiteX4" fmla="*/ 0 w 6014720"/>
                <a:gd name="connsiteY4" fmla="*/ 0 h 86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866864">
                  <a:moveTo>
                    <a:pt x="0" y="0"/>
                  </a:moveTo>
                  <a:lnTo>
                    <a:pt x="6014720" y="0"/>
                  </a:lnTo>
                  <a:lnTo>
                    <a:pt x="6014720" y="866864"/>
                  </a:lnTo>
                  <a:lnTo>
                    <a:pt x="0" y="866864"/>
                  </a:lnTo>
                  <a:lnTo>
                    <a:pt x="0" y="0"/>
                  </a:lnTo>
                  <a:close/>
                </a:path>
              </a:pathLst>
            </a:custGeom>
            <a:solidFill>
              <a:schemeClr val="bg1">
                <a:alpha val="62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8100" rIns="38100" bIns="38100" numCol="1" spcCol="1270" anchor="ctr" anchorCtr="0">
              <a:noAutofit/>
            </a:bodyPr>
            <a:lstStyle/>
            <a:p>
              <a:pPr marL="0" lvl="0" indent="0" algn="l" defTabSz="88900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Share what you have learnt to make local or national systems of care safer</a:t>
              </a:r>
            </a:p>
          </p:txBody>
        </p:sp>
        <p:sp>
          <p:nvSpPr>
            <p:cNvPr id="19" name="Freeform: Shape 18">
              <a:extLst>
                <a:ext uri="{FF2B5EF4-FFF2-40B4-BE49-F238E27FC236}">
                  <a16:creationId xmlns:a16="http://schemas.microsoft.com/office/drawing/2014/main" id="{3BAAF41A-39E8-195C-3AAC-9FE6D3E4D8AC}"/>
                </a:ext>
              </a:extLst>
            </p:cNvPr>
            <p:cNvSpPr/>
            <p:nvPr/>
          </p:nvSpPr>
          <p:spPr>
            <a:xfrm>
              <a:off x="2135560" y="3999765"/>
              <a:ext cx="2113280" cy="866864"/>
            </a:xfrm>
            <a:custGeom>
              <a:avLst/>
              <a:gdLst>
                <a:gd name="connsiteX0" fmla="*/ 144506 w 2113280"/>
                <a:gd name="connsiteY0" fmla="*/ 0 h 866864"/>
                <a:gd name="connsiteX1" fmla="*/ 1968774 w 2113280"/>
                <a:gd name="connsiteY1" fmla="*/ 0 h 866864"/>
                <a:gd name="connsiteX2" fmla="*/ 2113280 w 2113280"/>
                <a:gd name="connsiteY2" fmla="*/ 144506 h 866864"/>
                <a:gd name="connsiteX3" fmla="*/ 2113280 w 2113280"/>
                <a:gd name="connsiteY3" fmla="*/ 866864 h 866864"/>
                <a:gd name="connsiteX4" fmla="*/ 2113280 w 2113280"/>
                <a:gd name="connsiteY4" fmla="*/ 866864 h 866864"/>
                <a:gd name="connsiteX5" fmla="*/ 0 w 2113280"/>
                <a:gd name="connsiteY5" fmla="*/ 866864 h 866864"/>
                <a:gd name="connsiteX6" fmla="*/ 0 w 2113280"/>
                <a:gd name="connsiteY6" fmla="*/ 866864 h 866864"/>
                <a:gd name="connsiteX7" fmla="*/ 0 w 2113280"/>
                <a:gd name="connsiteY7" fmla="*/ 144506 h 866864"/>
                <a:gd name="connsiteX8" fmla="*/ 144506 w 2113280"/>
                <a:gd name="connsiteY8" fmla="*/ 0 h 8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866864">
                  <a:moveTo>
                    <a:pt x="144506" y="0"/>
                  </a:moveTo>
                  <a:lnTo>
                    <a:pt x="1968774" y="0"/>
                  </a:lnTo>
                  <a:cubicBezTo>
                    <a:pt x="2048582" y="0"/>
                    <a:pt x="2113280" y="64698"/>
                    <a:pt x="2113280" y="144506"/>
                  </a:cubicBezTo>
                  <a:lnTo>
                    <a:pt x="2113280" y="866864"/>
                  </a:lnTo>
                  <a:lnTo>
                    <a:pt x="2113280" y="866864"/>
                  </a:lnTo>
                  <a:lnTo>
                    <a:pt x="0" y="866864"/>
                  </a:lnTo>
                  <a:lnTo>
                    <a:pt x="0" y="866864"/>
                  </a:lnTo>
                  <a:lnTo>
                    <a:pt x="0" y="144506"/>
                  </a:lnTo>
                  <a:cubicBezTo>
                    <a:pt x="0" y="64698"/>
                    <a:pt x="64698" y="0"/>
                    <a:pt x="144506" y="0"/>
                  </a:cubicBez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14" tIns="76614" rIns="76614"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Standard 4:</a:t>
              </a:r>
              <a:br>
                <a:rPr lang="en-GB" sz="1800" b="1" kern="1200" dirty="0">
                  <a:latin typeface="Arial" panose="020B0604020202020204" pitchFamily="34" charset="0"/>
                  <a:cs typeface="Arial" panose="020B0604020202020204" pitchFamily="34" charset="0"/>
                </a:rPr>
              </a:br>
              <a:r>
                <a:rPr lang="en-GB" sz="1800" kern="1200" dirty="0">
                  <a:latin typeface="Arial" panose="020B0604020202020204" pitchFamily="34" charset="0"/>
                  <a:cs typeface="Arial" panose="020B0604020202020204" pitchFamily="34" charset="0"/>
                </a:rPr>
                <a:t>Share</a:t>
              </a:r>
            </a:p>
          </p:txBody>
        </p:sp>
        <p:sp>
          <p:nvSpPr>
            <p:cNvPr id="20" name="Freeform: Shape 19">
              <a:extLst>
                <a:ext uri="{FF2B5EF4-FFF2-40B4-BE49-F238E27FC236}">
                  <a16:creationId xmlns:a16="http://schemas.microsoft.com/office/drawing/2014/main" id="{F81E2F94-439C-E208-6920-B8B81BE1A16D}"/>
                </a:ext>
              </a:extLst>
            </p:cNvPr>
            <p:cNvSpPr/>
            <p:nvPr/>
          </p:nvSpPr>
          <p:spPr>
            <a:xfrm>
              <a:off x="4248839" y="4909973"/>
              <a:ext cx="6014720" cy="866864"/>
            </a:xfrm>
            <a:custGeom>
              <a:avLst/>
              <a:gdLst>
                <a:gd name="connsiteX0" fmla="*/ 0 w 6014720"/>
                <a:gd name="connsiteY0" fmla="*/ 0 h 866864"/>
                <a:gd name="connsiteX1" fmla="*/ 6014720 w 6014720"/>
                <a:gd name="connsiteY1" fmla="*/ 0 h 866864"/>
                <a:gd name="connsiteX2" fmla="*/ 6014720 w 6014720"/>
                <a:gd name="connsiteY2" fmla="*/ 866864 h 866864"/>
                <a:gd name="connsiteX3" fmla="*/ 0 w 6014720"/>
                <a:gd name="connsiteY3" fmla="*/ 866864 h 866864"/>
                <a:gd name="connsiteX4" fmla="*/ 0 w 6014720"/>
                <a:gd name="connsiteY4" fmla="*/ 0 h 86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866864">
                  <a:moveTo>
                    <a:pt x="0" y="0"/>
                  </a:moveTo>
                  <a:lnTo>
                    <a:pt x="6014720" y="0"/>
                  </a:lnTo>
                  <a:lnTo>
                    <a:pt x="6014720" y="866864"/>
                  </a:lnTo>
                  <a:lnTo>
                    <a:pt x="0" y="866864"/>
                  </a:lnTo>
                  <a:lnTo>
                    <a:pt x="0" y="0"/>
                  </a:lnTo>
                  <a:close/>
                </a:path>
              </a:pathLst>
            </a:custGeom>
            <a:solidFill>
              <a:schemeClr val="bg1">
                <a:alpha val="62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8100" rIns="38100" bIns="38100" numCol="1" spcCol="1270" anchor="ctr" anchorCtr="0">
              <a:noAutofit/>
            </a:bodyPr>
            <a:lstStyle/>
            <a:p>
              <a:pPr marL="0" lvl="0" indent="0" algn="l" defTabSz="88900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Take action to practice or improve local or national systems of care</a:t>
              </a:r>
            </a:p>
          </p:txBody>
        </p:sp>
        <p:sp>
          <p:nvSpPr>
            <p:cNvPr id="21" name="Freeform: Shape 20">
              <a:extLst>
                <a:ext uri="{FF2B5EF4-FFF2-40B4-BE49-F238E27FC236}">
                  <a16:creationId xmlns:a16="http://schemas.microsoft.com/office/drawing/2014/main" id="{7A26E21B-61A0-7CE4-1B5A-846345F274F8}"/>
                </a:ext>
              </a:extLst>
            </p:cNvPr>
            <p:cNvSpPr/>
            <p:nvPr/>
          </p:nvSpPr>
          <p:spPr>
            <a:xfrm>
              <a:off x="2135560" y="4909973"/>
              <a:ext cx="2113280" cy="866864"/>
            </a:xfrm>
            <a:custGeom>
              <a:avLst/>
              <a:gdLst>
                <a:gd name="connsiteX0" fmla="*/ 144506 w 2113280"/>
                <a:gd name="connsiteY0" fmla="*/ 0 h 866864"/>
                <a:gd name="connsiteX1" fmla="*/ 1968774 w 2113280"/>
                <a:gd name="connsiteY1" fmla="*/ 0 h 866864"/>
                <a:gd name="connsiteX2" fmla="*/ 2113280 w 2113280"/>
                <a:gd name="connsiteY2" fmla="*/ 144506 h 866864"/>
                <a:gd name="connsiteX3" fmla="*/ 2113280 w 2113280"/>
                <a:gd name="connsiteY3" fmla="*/ 866864 h 866864"/>
                <a:gd name="connsiteX4" fmla="*/ 2113280 w 2113280"/>
                <a:gd name="connsiteY4" fmla="*/ 866864 h 866864"/>
                <a:gd name="connsiteX5" fmla="*/ 0 w 2113280"/>
                <a:gd name="connsiteY5" fmla="*/ 866864 h 866864"/>
                <a:gd name="connsiteX6" fmla="*/ 0 w 2113280"/>
                <a:gd name="connsiteY6" fmla="*/ 866864 h 866864"/>
                <a:gd name="connsiteX7" fmla="*/ 0 w 2113280"/>
                <a:gd name="connsiteY7" fmla="*/ 144506 h 866864"/>
                <a:gd name="connsiteX8" fmla="*/ 144506 w 2113280"/>
                <a:gd name="connsiteY8" fmla="*/ 0 h 8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866864">
                  <a:moveTo>
                    <a:pt x="144506" y="0"/>
                  </a:moveTo>
                  <a:lnTo>
                    <a:pt x="1968774" y="0"/>
                  </a:lnTo>
                  <a:cubicBezTo>
                    <a:pt x="2048582" y="0"/>
                    <a:pt x="2113280" y="64698"/>
                    <a:pt x="2113280" y="144506"/>
                  </a:cubicBezTo>
                  <a:lnTo>
                    <a:pt x="2113280" y="866864"/>
                  </a:lnTo>
                  <a:lnTo>
                    <a:pt x="2113280" y="866864"/>
                  </a:lnTo>
                  <a:lnTo>
                    <a:pt x="0" y="866864"/>
                  </a:lnTo>
                  <a:lnTo>
                    <a:pt x="0" y="866864"/>
                  </a:lnTo>
                  <a:lnTo>
                    <a:pt x="0" y="144506"/>
                  </a:lnTo>
                  <a:cubicBezTo>
                    <a:pt x="0" y="64698"/>
                    <a:pt x="64698" y="0"/>
                    <a:pt x="144506" y="0"/>
                  </a:cubicBez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14" tIns="76614" rIns="76614"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Standard 5:</a:t>
              </a:r>
              <a:br>
                <a:rPr lang="en-GB" sz="1800" b="1" kern="1200" dirty="0">
                  <a:latin typeface="Arial" panose="020B0604020202020204" pitchFamily="34" charset="0"/>
                  <a:cs typeface="Arial" panose="020B0604020202020204" pitchFamily="34" charset="0"/>
                </a:rPr>
              </a:br>
              <a:r>
                <a:rPr lang="en-GB" sz="1800" kern="1200" dirty="0">
                  <a:latin typeface="Arial" panose="020B0604020202020204" pitchFamily="34" charset="0"/>
                  <a:cs typeface="Arial" panose="020B0604020202020204" pitchFamily="34" charset="0"/>
                </a:rPr>
                <a:t>Act</a:t>
              </a:r>
            </a:p>
          </p:txBody>
        </p:sp>
        <p:sp>
          <p:nvSpPr>
            <p:cNvPr id="22" name="Freeform: Shape 21">
              <a:extLst>
                <a:ext uri="{FF2B5EF4-FFF2-40B4-BE49-F238E27FC236}">
                  <a16:creationId xmlns:a16="http://schemas.microsoft.com/office/drawing/2014/main" id="{D4859E3D-2E9F-0237-768F-A70DD1D450BA}"/>
                </a:ext>
              </a:extLst>
            </p:cNvPr>
            <p:cNvSpPr/>
            <p:nvPr/>
          </p:nvSpPr>
          <p:spPr>
            <a:xfrm>
              <a:off x="4248839" y="5820181"/>
              <a:ext cx="6014720" cy="866864"/>
            </a:xfrm>
            <a:custGeom>
              <a:avLst/>
              <a:gdLst>
                <a:gd name="connsiteX0" fmla="*/ 0 w 6014720"/>
                <a:gd name="connsiteY0" fmla="*/ 0 h 866864"/>
                <a:gd name="connsiteX1" fmla="*/ 6014720 w 6014720"/>
                <a:gd name="connsiteY1" fmla="*/ 0 h 866864"/>
                <a:gd name="connsiteX2" fmla="*/ 6014720 w 6014720"/>
                <a:gd name="connsiteY2" fmla="*/ 866864 h 866864"/>
                <a:gd name="connsiteX3" fmla="*/ 0 w 6014720"/>
                <a:gd name="connsiteY3" fmla="*/ 866864 h 866864"/>
                <a:gd name="connsiteX4" fmla="*/ 0 w 6014720"/>
                <a:gd name="connsiteY4" fmla="*/ 0 h 86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866864">
                  <a:moveTo>
                    <a:pt x="0" y="0"/>
                  </a:moveTo>
                  <a:lnTo>
                    <a:pt x="6014720" y="0"/>
                  </a:lnTo>
                  <a:lnTo>
                    <a:pt x="6014720" y="866864"/>
                  </a:lnTo>
                  <a:lnTo>
                    <a:pt x="0" y="866864"/>
                  </a:lnTo>
                  <a:lnTo>
                    <a:pt x="0" y="0"/>
                  </a:lnTo>
                  <a:close/>
                </a:path>
              </a:pathLst>
            </a:custGeom>
            <a:solidFill>
              <a:schemeClr val="bg1">
                <a:alpha val="62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000" tIns="38100" rIns="38100" bIns="38100" numCol="1" spcCol="1270" anchor="ctr" anchorCtr="0">
              <a:noAutofit/>
            </a:bodyPr>
            <a:lstStyle/>
            <a:p>
              <a:pPr marL="0" lvl="0" indent="0" algn="l" defTabSz="889000">
                <a:lnSpc>
                  <a:spcPct val="90000"/>
                </a:lnSpc>
                <a:spcBef>
                  <a:spcPct val="0"/>
                </a:spcBef>
                <a:spcAft>
                  <a:spcPct val="35000"/>
                </a:spcAft>
                <a:buNone/>
              </a:pPr>
              <a:r>
                <a:rPr lang="en-GB" kern="1200" dirty="0">
                  <a:latin typeface="Arial" panose="020B0604020202020204" pitchFamily="34" charset="0"/>
                  <a:cs typeface="Arial" panose="020B0604020202020204" pitchFamily="34" charset="0"/>
                </a:rPr>
                <a:t>Review changes to practice</a:t>
              </a:r>
            </a:p>
          </p:txBody>
        </p:sp>
        <p:sp>
          <p:nvSpPr>
            <p:cNvPr id="23" name="Freeform: Shape 22">
              <a:extLst>
                <a:ext uri="{FF2B5EF4-FFF2-40B4-BE49-F238E27FC236}">
                  <a16:creationId xmlns:a16="http://schemas.microsoft.com/office/drawing/2014/main" id="{3FC94A99-8646-AE2C-B3AC-05524E1BBE29}"/>
                </a:ext>
              </a:extLst>
            </p:cNvPr>
            <p:cNvSpPr/>
            <p:nvPr/>
          </p:nvSpPr>
          <p:spPr>
            <a:xfrm>
              <a:off x="2135560" y="5820181"/>
              <a:ext cx="2113280" cy="866864"/>
            </a:xfrm>
            <a:custGeom>
              <a:avLst/>
              <a:gdLst>
                <a:gd name="connsiteX0" fmla="*/ 144506 w 2113280"/>
                <a:gd name="connsiteY0" fmla="*/ 0 h 866864"/>
                <a:gd name="connsiteX1" fmla="*/ 1968774 w 2113280"/>
                <a:gd name="connsiteY1" fmla="*/ 0 h 866864"/>
                <a:gd name="connsiteX2" fmla="*/ 2113280 w 2113280"/>
                <a:gd name="connsiteY2" fmla="*/ 144506 h 866864"/>
                <a:gd name="connsiteX3" fmla="*/ 2113280 w 2113280"/>
                <a:gd name="connsiteY3" fmla="*/ 866864 h 866864"/>
                <a:gd name="connsiteX4" fmla="*/ 2113280 w 2113280"/>
                <a:gd name="connsiteY4" fmla="*/ 866864 h 866864"/>
                <a:gd name="connsiteX5" fmla="*/ 0 w 2113280"/>
                <a:gd name="connsiteY5" fmla="*/ 866864 h 866864"/>
                <a:gd name="connsiteX6" fmla="*/ 0 w 2113280"/>
                <a:gd name="connsiteY6" fmla="*/ 866864 h 866864"/>
                <a:gd name="connsiteX7" fmla="*/ 0 w 2113280"/>
                <a:gd name="connsiteY7" fmla="*/ 144506 h 866864"/>
                <a:gd name="connsiteX8" fmla="*/ 144506 w 2113280"/>
                <a:gd name="connsiteY8" fmla="*/ 0 h 86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866864">
                  <a:moveTo>
                    <a:pt x="144506" y="0"/>
                  </a:moveTo>
                  <a:lnTo>
                    <a:pt x="1968774" y="0"/>
                  </a:lnTo>
                  <a:cubicBezTo>
                    <a:pt x="2048582" y="0"/>
                    <a:pt x="2113280" y="64698"/>
                    <a:pt x="2113280" y="144506"/>
                  </a:cubicBezTo>
                  <a:lnTo>
                    <a:pt x="2113280" y="866864"/>
                  </a:lnTo>
                  <a:lnTo>
                    <a:pt x="2113280" y="866864"/>
                  </a:lnTo>
                  <a:lnTo>
                    <a:pt x="0" y="866864"/>
                  </a:lnTo>
                  <a:lnTo>
                    <a:pt x="0" y="866864"/>
                  </a:lnTo>
                  <a:lnTo>
                    <a:pt x="0" y="144506"/>
                  </a:lnTo>
                  <a:cubicBezTo>
                    <a:pt x="0" y="64698"/>
                    <a:pt x="64698" y="0"/>
                    <a:pt x="144506" y="0"/>
                  </a:cubicBezTo>
                  <a:close/>
                </a:path>
              </a:pathLst>
            </a:cu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614" tIns="76614" rIns="76614" bIns="3429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Standard 6:</a:t>
              </a:r>
              <a:br>
                <a:rPr lang="en-GB" sz="1800" b="1" kern="1200" dirty="0">
                  <a:latin typeface="Arial" panose="020B0604020202020204" pitchFamily="34" charset="0"/>
                  <a:cs typeface="Arial" panose="020B0604020202020204" pitchFamily="34" charset="0"/>
                </a:rPr>
              </a:br>
              <a:r>
                <a:rPr lang="en-GB" sz="1800" kern="1200" dirty="0">
                  <a:latin typeface="Arial" panose="020B0604020202020204" pitchFamily="34" charset="0"/>
                  <a:cs typeface="Arial" panose="020B0604020202020204" pitchFamily="34" charset="0"/>
                </a:rPr>
                <a:t>Review</a:t>
              </a:r>
            </a:p>
          </p:txBody>
        </p:sp>
      </p:grpSp>
    </p:spTree>
    <p:extLst>
      <p:ext uri="{BB962C8B-B14F-4D97-AF65-F5344CB8AC3E}">
        <p14:creationId xmlns:p14="http://schemas.microsoft.com/office/powerpoint/2010/main" val="405944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kern="1200" dirty="0">
                <a:solidFill>
                  <a:schemeClr val="tx1"/>
                </a:solidFill>
              </a:rPr>
              <a:t>What’s in this presentation?</a:t>
            </a:r>
            <a:endParaRPr lang="en-GB" dirty="0"/>
          </a:p>
        </p:txBody>
      </p:sp>
      <p:graphicFrame>
        <p:nvGraphicFramePr>
          <p:cNvPr id="5" name="Text Placeholder 2">
            <a:extLst>
              <a:ext uri="{FF2B5EF4-FFF2-40B4-BE49-F238E27FC236}">
                <a16:creationId xmlns:a16="http://schemas.microsoft.com/office/drawing/2014/main" id="{557185D4-9252-4EAC-B95D-6BD4CD2F0987}"/>
              </a:ext>
            </a:extLst>
          </p:cNvPr>
          <p:cNvGraphicFramePr/>
          <p:nvPr>
            <p:extLst>
              <p:ext uri="{D42A27DB-BD31-4B8C-83A1-F6EECF244321}">
                <p14:modId xmlns:p14="http://schemas.microsoft.com/office/powerpoint/2010/main" val="964975381"/>
              </p:ext>
            </p:extLst>
          </p:nvPr>
        </p:nvGraphicFramePr>
        <p:xfrm>
          <a:off x="1524000" y="953558"/>
          <a:ext cx="8904288"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379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87797BB9-0404-49BE-D171-E4A8D880D71D}"/>
              </a:ext>
            </a:extLst>
          </p:cNvPr>
          <p:cNvPicPr>
            <a:picLocks noChangeAspect="1"/>
          </p:cNvPicPr>
          <p:nvPr/>
        </p:nvPicPr>
        <p:blipFill>
          <a:blip r:embed="rId3">
            <a:alphaModFix amt="51000"/>
            <a:extLst>
              <a:ext uri="{96DAC541-7B7A-43D3-8B79-37D633B846F1}">
                <asvg:svgBlip xmlns:asvg="http://schemas.microsoft.com/office/drawing/2016/SVG/main" r:embed="rId4"/>
              </a:ext>
            </a:extLst>
          </a:blip>
          <a:stretch>
            <a:fillRect/>
          </a:stretch>
        </p:blipFill>
        <p:spPr>
          <a:xfrm rot="12350714">
            <a:off x="-2571382" y="-9414846"/>
            <a:ext cx="19992782" cy="19992780"/>
          </a:xfrm>
          <a:prstGeom prst="rect">
            <a:avLst/>
          </a:prstGeom>
        </p:spPr>
      </p:pic>
      <p:sp>
        <p:nvSpPr>
          <p:cNvPr id="3" name="Title 2">
            <a:extLst>
              <a:ext uri="{FF2B5EF4-FFF2-40B4-BE49-F238E27FC236}">
                <a16:creationId xmlns:a16="http://schemas.microsoft.com/office/drawing/2014/main" id="{3D7FCAA6-6DF0-4001-B23B-E1A37E864088}"/>
              </a:ext>
            </a:extLst>
          </p:cNvPr>
          <p:cNvSpPr>
            <a:spLocks noGrp="1"/>
          </p:cNvSpPr>
          <p:nvPr>
            <p:ph type="title"/>
          </p:nvPr>
        </p:nvSpPr>
        <p:spPr/>
        <p:txBody>
          <a:bodyPr/>
          <a:lstStyle/>
          <a:p>
            <a:r>
              <a:rPr lang="en-GB" sz="3200" dirty="0"/>
              <a:t>New standards</a:t>
            </a:r>
          </a:p>
        </p:txBody>
      </p:sp>
      <p:sp>
        <p:nvSpPr>
          <p:cNvPr id="10" name="Picture Placeholder 9">
            <a:extLst>
              <a:ext uri="{FF2B5EF4-FFF2-40B4-BE49-F238E27FC236}">
                <a16:creationId xmlns:a16="http://schemas.microsoft.com/office/drawing/2014/main" id="{3E98EA33-7295-42FB-054B-B53AD1CCAB13}"/>
              </a:ext>
            </a:extLst>
          </p:cNvPr>
          <p:cNvSpPr>
            <a:spLocks noGrp="1"/>
          </p:cNvSpPr>
          <p:nvPr>
            <p:ph type="pic" sz="quarter" idx="13"/>
          </p:nvPr>
        </p:nvSpPr>
        <p:spPr/>
        <p:txBody>
          <a:bodyPr/>
          <a:lstStyle/>
          <a:p>
            <a:pPr marL="0" indent="0">
              <a:buNone/>
            </a:pPr>
            <a:r>
              <a:rPr lang="en-GB" sz="2000" b="1" dirty="0">
                <a:latin typeface="Arial" panose="020B0604020202020204" pitchFamily="34" charset="0"/>
                <a:cs typeface="Arial" panose="020B0604020202020204" pitchFamily="34" charset="0"/>
              </a:rPr>
              <a:t>Structure of the standards:</a:t>
            </a:r>
          </a:p>
        </p:txBody>
      </p:sp>
      <p:graphicFrame>
        <p:nvGraphicFramePr>
          <p:cNvPr id="4" name="Table 3">
            <a:extLst>
              <a:ext uri="{FF2B5EF4-FFF2-40B4-BE49-F238E27FC236}">
                <a16:creationId xmlns:a16="http://schemas.microsoft.com/office/drawing/2014/main" id="{9D3CC4DE-445B-3A5F-3927-6D29ABD0DC45}"/>
              </a:ext>
            </a:extLst>
          </p:cNvPr>
          <p:cNvGraphicFramePr>
            <a:graphicFrameLocks noGrp="1"/>
          </p:cNvGraphicFramePr>
          <p:nvPr>
            <p:extLst>
              <p:ext uri="{D42A27DB-BD31-4B8C-83A1-F6EECF244321}">
                <p14:modId xmlns:p14="http://schemas.microsoft.com/office/powerpoint/2010/main" val="2502862874"/>
              </p:ext>
            </p:extLst>
          </p:nvPr>
        </p:nvGraphicFramePr>
        <p:xfrm>
          <a:off x="1559496" y="1412776"/>
          <a:ext cx="5328592" cy="741680"/>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val="2103247366"/>
                    </a:ext>
                  </a:extLst>
                </a:gridCol>
              </a:tblGrid>
              <a:tr h="370840">
                <a:tc>
                  <a:txBody>
                    <a:bodyPr/>
                    <a:lstStyle/>
                    <a:p>
                      <a:r>
                        <a:rPr lang="en-GB" sz="1400" dirty="0">
                          <a:latin typeface="Arial" panose="020B0604020202020204" pitchFamily="34" charset="0"/>
                          <a:cs typeface="Arial" panose="020B0604020202020204" pitchFamily="34" charset="0"/>
                        </a:rPr>
                        <a:t>STANDARD</a:t>
                      </a:r>
                    </a:p>
                  </a:txBody>
                  <a:tcPr/>
                </a:tc>
                <a:extLst>
                  <a:ext uri="{0D108BD9-81ED-4DB2-BD59-A6C34878D82A}">
                    <a16:rowId xmlns:a16="http://schemas.microsoft.com/office/drawing/2014/main" val="529515646"/>
                  </a:ext>
                </a:extLst>
              </a:tr>
              <a:tr h="370840">
                <a:tc>
                  <a:txBody>
                    <a:bodyPr/>
                    <a:lstStyle/>
                    <a:p>
                      <a:r>
                        <a:rPr lang="en-GB" sz="1400" dirty="0">
                          <a:latin typeface="Arial" panose="020B0604020202020204" pitchFamily="34" charset="0"/>
                          <a:cs typeface="Arial" panose="020B0604020202020204" pitchFamily="34" charset="0"/>
                        </a:rPr>
                        <a:t>Outcome and expectation.</a:t>
                      </a:r>
                    </a:p>
                  </a:txBody>
                  <a:tcPr/>
                </a:tc>
                <a:extLst>
                  <a:ext uri="{0D108BD9-81ED-4DB2-BD59-A6C34878D82A}">
                    <a16:rowId xmlns:a16="http://schemas.microsoft.com/office/drawing/2014/main" val="1868529384"/>
                  </a:ext>
                </a:extLst>
              </a:tr>
            </a:tbl>
          </a:graphicData>
        </a:graphic>
      </p:graphicFrame>
      <p:graphicFrame>
        <p:nvGraphicFramePr>
          <p:cNvPr id="7" name="Table 6">
            <a:extLst>
              <a:ext uri="{FF2B5EF4-FFF2-40B4-BE49-F238E27FC236}">
                <a16:creationId xmlns:a16="http://schemas.microsoft.com/office/drawing/2014/main" id="{9D3E936F-B55B-4569-0C62-0B465369786E}"/>
              </a:ext>
            </a:extLst>
          </p:cNvPr>
          <p:cNvGraphicFramePr>
            <a:graphicFrameLocks noGrp="1"/>
          </p:cNvGraphicFramePr>
          <p:nvPr>
            <p:extLst>
              <p:ext uri="{D42A27DB-BD31-4B8C-83A1-F6EECF244321}">
                <p14:modId xmlns:p14="http://schemas.microsoft.com/office/powerpoint/2010/main" val="1913627176"/>
              </p:ext>
            </p:extLst>
          </p:nvPr>
        </p:nvGraphicFramePr>
        <p:xfrm>
          <a:off x="1559496" y="2419573"/>
          <a:ext cx="5328592" cy="1102360"/>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val="2103247366"/>
                    </a:ext>
                  </a:extLst>
                </a:gridCol>
              </a:tblGrid>
              <a:tr h="370840">
                <a:tc>
                  <a:txBody>
                    <a:bodyPr/>
                    <a:lstStyle/>
                    <a:p>
                      <a:r>
                        <a:rPr lang="en-GB" sz="1400" dirty="0">
                          <a:latin typeface="Arial" panose="020B0604020202020204" pitchFamily="34" charset="0"/>
                          <a:cs typeface="Arial" panose="020B0604020202020204" pitchFamily="34" charset="0"/>
                        </a:rPr>
                        <a:t>DESCRIPTOR OUTCOME</a:t>
                      </a:r>
                    </a:p>
                  </a:txBody>
                  <a:tcPr/>
                </a:tc>
                <a:extLst>
                  <a:ext uri="{0D108BD9-81ED-4DB2-BD59-A6C34878D82A}">
                    <a16:rowId xmlns:a16="http://schemas.microsoft.com/office/drawing/2014/main" val="529515646"/>
                  </a:ext>
                </a:extLst>
              </a:tr>
              <a:tr h="370840">
                <a:tc>
                  <a:txBody>
                    <a:bodyPr/>
                    <a:lstStyle/>
                    <a:p>
                      <a:r>
                        <a:rPr lang="en-GB" sz="1400" dirty="0">
                          <a:latin typeface="Arial" panose="020B0604020202020204" pitchFamily="34" charset="0"/>
                          <a:cs typeface="Arial" panose="020B0604020202020204" pitchFamily="34" charset="0"/>
                        </a:rPr>
                        <a:t>Under each standard is a sentence that supports attainment of the standard by describing the outcome that should be actively and routinely demonstrated.</a:t>
                      </a:r>
                    </a:p>
                  </a:txBody>
                  <a:tcPr/>
                </a:tc>
                <a:extLst>
                  <a:ext uri="{0D108BD9-81ED-4DB2-BD59-A6C34878D82A}">
                    <a16:rowId xmlns:a16="http://schemas.microsoft.com/office/drawing/2014/main" val="1868529384"/>
                  </a:ext>
                </a:extLst>
              </a:tr>
            </a:tbl>
          </a:graphicData>
        </a:graphic>
      </p:graphicFrame>
      <p:graphicFrame>
        <p:nvGraphicFramePr>
          <p:cNvPr id="8" name="Table 7">
            <a:extLst>
              <a:ext uri="{FF2B5EF4-FFF2-40B4-BE49-F238E27FC236}">
                <a16:creationId xmlns:a16="http://schemas.microsoft.com/office/drawing/2014/main" id="{283D7765-7043-5F9F-AA35-4D3138616DD3}"/>
              </a:ext>
            </a:extLst>
          </p:cNvPr>
          <p:cNvGraphicFramePr>
            <a:graphicFrameLocks noGrp="1"/>
          </p:cNvGraphicFramePr>
          <p:nvPr>
            <p:extLst>
              <p:ext uri="{D42A27DB-BD31-4B8C-83A1-F6EECF244321}">
                <p14:modId xmlns:p14="http://schemas.microsoft.com/office/powerpoint/2010/main" val="1869822527"/>
              </p:ext>
            </p:extLst>
          </p:nvPr>
        </p:nvGraphicFramePr>
        <p:xfrm>
          <a:off x="1559496" y="3787050"/>
          <a:ext cx="5328592" cy="889000"/>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val="2103247366"/>
                    </a:ext>
                  </a:extLst>
                </a:gridCol>
              </a:tblGrid>
              <a:tr h="370840">
                <a:tc>
                  <a:txBody>
                    <a:bodyPr/>
                    <a:lstStyle/>
                    <a:p>
                      <a:r>
                        <a:rPr lang="en-GB" sz="1400" dirty="0">
                          <a:latin typeface="Arial" panose="020B0604020202020204" pitchFamily="34" charset="0"/>
                          <a:cs typeface="Arial" panose="020B0604020202020204" pitchFamily="34" charset="0"/>
                        </a:rPr>
                        <a:t>SUPPORTING STATEMENTS</a:t>
                      </a:r>
                    </a:p>
                  </a:txBody>
                  <a:tcPr/>
                </a:tc>
                <a:extLst>
                  <a:ext uri="{0D108BD9-81ED-4DB2-BD59-A6C34878D82A}">
                    <a16:rowId xmlns:a16="http://schemas.microsoft.com/office/drawing/2014/main" val="529515646"/>
                  </a:ext>
                </a:extLst>
              </a:tr>
              <a:tr h="370840">
                <a:tc>
                  <a:txBody>
                    <a:bodyPr/>
                    <a:lstStyle/>
                    <a:p>
                      <a:r>
                        <a:rPr lang="en-GB" sz="1400" dirty="0">
                          <a:latin typeface="Arial" panose="020B0604020202020204" pitchFamily="34" charset="0"/>
                          <a:cs typeface="Arial" panose="020B0604020202020204" pitchFamily="34" charset="0"/>
                        </a:rPr>
                        <a:t>Under the descriptor outcomes are supporting statements explaining how a standard and descriptor could be demonstrated.</a:t>
                      </a:r>
                    </a:p>
                  </a:txBody>
                  <a:tcPr/>
                </a:tc>
                <a:extLst>
                  <a:ext uri="{0D108BD9-81ED-4DB2-BD59-A6C34878D82A}">
                    <a16:rowId xmlns:a16="http://schemas.microsoft.com/office/drawing/2014/main" val="1868529384"/>
                  </a:ext>
                </a:extLst>
              </a:tr>
            </a:tbl>
          </a:graphicData>
        </a:graphic>
      </p:graphicFrame>
      <p:graphicFrame>
        <p:nvGraphicFramePr>
          <p:cNvPr id="9" name="Table 8">
            <a:extLst>
              <a:ext uri="{FF2B5EF4-FFF2-40B4-BE49-F238E27FC236}">
                <a16:creationId xmlns:a16="http://schemas.microsoft.com/office/drawing/2014/main" id="{F00042B1-B505-5D84-756B-56E46240ABD9}"/>
              </a:ext>
            </a:extLst>
          </p:cNvPr>
          <p:cNvGraphicFramePr>
            <a:graphicFrameLocks noGrp="1"/>
          </p:cNvGraphicFramePr>
          <p:nvPr>
            <p:extLst>
              <p:ext uri="{D42A27DB-BD31-4B8C-83A1-F6EECF244321}">
                <p14:modId xmlns:p14="http://schemas.microsoft.com/office/powerpoint/2010/main" val="1236846033"/>
              </p:ext>
            </p:extLst>
          </p:nvPr>
        </p:nvGraphicFramePr>
        <p:xfrm>
          <a:off x="1559496" y="4941168"/>
          <a:ext cx="5328592" cy="1742400"/>
        </p:xfrm>
        <a:graphic>
          <a:graphicData uri="http://schemas.openxmlformats.org/drawingml/2006/table">
            <a:tbl>
              <a:tblPr firstRow="1" bandRow="1">
                <a:tableStyleId>{5C22544A-7EE6-4342-B048-85BDC9FD1C3A}</a:tableStyleId>
              </a:tblPr>
              <a:tblGrid>
                <a:gridCol w="5328592">
                  <a:extLst>
                    <a:ext uri="{9D8B030D-6E8A-4147-A177-3AD203B41FA5}">
                      <a16:colId xmlns:a16="http://schemas.microsoft.com/office/drawing/2014/main" val="2103247366"/>
                    </a:ext>
                  </a:extLst>
                </a:gridCol>
              </a:tblGrid>
              <a:tr h="370800">
                <a:tc>
                  <a:txBody>
                    <a:bodyPr/>
                    <a:lstStyle/>
                    <a:p>
                      <a:pPr marL="0" algn="l" defTabSz="914400"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FURTHER INFORMATION</a:t>
                      </a:r>
                    </a:p>
                  </a:txBody>
                  <a:tcPr/>
                </a:tc>
                <a:extLst>
                  <a:ext uri="{0D108BD9-81ED-4DB2-BD59-A6C34878D82A}">
                    <a16:rowId xmlns:a16="http://schemas.microsoft.com/office/drawing/2014/main" val="529515646"/>
                  </a:ext>
                </a:extLst>
              </a:tr>
              <a:tr h="370840">
                <a:tc>
                  <a:txBody>
                    <a:bodyPr/>
                    <a:lstStyle/>
                    <a:p>
                      <a:r>
                        <a:rPr lang="en-GB" sz="1400" dirty="0">
                          <a:latin typeface="Arial" panose="020B0604020202020204" pitchFamily="34" charset="0"/>
                          <a:cs typeface="Arial" panose="020B0604020202020204" pitchFamily="34" charset="0"/>
                        </a:rPr>
                        <a:t>The further information sections under each supporting statement provide information and examples (list not exhaustive or definitive), which provide clarity and meaning to the supporting statements. The recommendation is to use the standards alongside any relevant further information sections to support their implementation into your practice.</a:t>
                      </a:r>
                    </a:p>
                  </a:txBody>
                  <a:tcPr/>
                </a:tc>
                <a:extLst>
                  <a:ext uri="{0D108BD9-81ED-4DB2-BD59-A6C34878D82A}">
                    <a16:rowId xmlns:a16="http://schemas.microsoft.com/office/drawing/2014/main" val="1868529384"/>
                  </a:ext>
                </a:extLst>
              </a:tr>
            </a:tbl>
          </a:graphicData>
        </a:graphic>
      </p:graphicFrame>
      <p:cxnSp>
        <p:nvCxnSpPr>
          <p:cNvPr id="12" name="Straight Arrow Connector 11">
            <a:extLst>
              <a:ext uri="{FF2B5EF4-FFF2-40B4-BE49-F238E27FC236}">
                <a16:creationId xmlns:a16="http://schemas.microsoft.com/office/drawing/2014/main" id="{2F1E1B4C-3A6B-4CCE-B34D-5BDBCEF43E0E}"/>
              </a:ext>
            </a:extLst>
          </p:cNvPr>
          <p:cNvCxnSpPr>
            <a:cxnSpLocks/>
          </p:cNvCxnSpPr>
          <p:nvPr/>
        </p:nvCxnSpPr>
        <p:spPr>
          <a:xfrm>
            <a:off x="4223792" y="2168888"/>
            <a:ext cx="0" cy="25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A7C3F3-39C2-3D0C-8A93-473993950E9C}"/>
              </a:ext>
            </a:extLst>
          </p:cNvPr>
          <p:cNvCxnSpPr>
            <a:cxnSpLocks/>
          </p:cNvCxnSpPr>
          <p:nvPr/>
        </p:nvCxnSpPr>
        <p:spPr>
          <a:xfrm>
            <a:off x="4223792" y="3537040"/>
            <a:ext cx="0" cy="25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22AE132-4C9B-17D2-4D4A-E44A26C97627}"/>
              </a:ext>
            </a:extLst>
          </p:cNvPr>
          <p:cNvCxnSpPr>
            <a:cxnSpLocks/>
          </p:cNvCxnSpPr>
          <p:nvPr/>
        </p:nvCxnSpPr>
        <p:spPr>
          <a:xfrm>
            <a:off x="4223792" y="4689168"/>
            <a:ext cx="0" cy="25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8259FD3-CEB0-A0E5-B6F8-33B10695D952}"/>
              </a:ext>
            </a:extLst>
          </p:cNvPr>
          <p:cNvGrpSpPr/>
          <p:nvPr/>
        </p:nvGrpSpPr>
        <p:grpSpPr>
          <a:xfrm>
            <a:off x="6972302" y="1433807"/>
            <a:ext cx="5238750" cy="5000625"/>
            <a:chOff x="6972302" y="1433807"/>
            <a:chExt cx="5238750" cy="5000625"/>
          </a:xfrm>
        </p:grpSpPr>
        <p:pic>
          <p:nvPicPr>
            <p:cNvPr id="5" name="Picture 4">
              <a:extLst>
                <a:ext uri="{FF2B5EF4-FFF2-40B4-BE49-F238E27FC236}">
                  <a16:creationId xmlns:a16="http://schemas.microsoft.com/office/drawing/2014/main" id="{2615813B-D807-017A-C55A-75CDAAF30D9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81" b="96000" l="4364" r="93091">
                          <a14:foregroundMark x1="9455" y1="30667" x2="5091" y2="47238"/>
                          <a14:foregroundMark x1="5091" y1="47238" x2="7636" y2="62857"/>
                          <a14:foregroundMark x1="7636" y1="62857" x2="9273" y2="51810"/>
                          <a14:foregroundMark x1="9273" y1="51810" x2="8000" y2="61714"/>
                          <a14:foregroundMark x1="8000" y1="61714" x2="10364" y2="69333"/>
                          <a14:foregroundMark x1="5818" y1="42476" x2="4909" y2="57714"/>
                          <a14:foregroundMark x1="24909" y1="10476" x2="44727" y2="3429"/>
                          <a14:foregroundMark x1="44727" y1="3429" x2="57636" y2="3619"/>
                          <a14:foregroundMark x1="57636" y1="3619" x2="78909" y2="14286"/>
                          <a14:foregroundMark x1="78909" y1="14286" x2="92182" y2="36762"/>
                          <a14:foregroundMark x1="92182" y1="36762" x2="95091" y2="56000"/>
                          <a14:foregroundMark x1="95091" y1="56000" x2="93091" y2="67238"/>
                          <a14:foregroundMark x1="93091" y1="67238" x2="88545" y2="73714"/>
                          <a14:foregroundMark x1="31818" y1="6286" x2="51273" y2="3810"/>
                          <a14:foregroundMark x1="51273" y1="3810" x2="65091" y2="6476"/>
                          <a14:foregroundMark x1="65091" y1="6476" x2="54727" y2="2286"/>
                          <a14:foregroundMark x1="54727" y1="2286" x2="43455" y2="4571"/>
                          <a14:foregroundMark x1="43455" y1="4571" x2="58000" y2="6286"/>
                          <a14:foregroundMark x1="26364" y1="90095" x2="45091" y2="95810"/>
                          <a14:foregroundMark x1="45091" y1="95810" x2="55636" y2="96000"/>
                          <a14:foregroundMark x1="55636" y1="96000" x2="74364" y2="89905"/>
                          <a14:foregroundMark x1="40727" y1="41333" x2="48545" y2="53333"/>
                          <a14:foregroundMark x1="48545" y1="53333" x2="57455" y2="42286"/>
                          <a14:foregroundMark x1="57455" y1="42286" x2="43818" y2="44381"/>
                          <a14:foregroundMark x1="43818" y1="44381" x2="47636" y2="57524"/>
                          <a14:foregroundMark x1="47636" y1="57524" x2="55455" y2="42667"/>
                          <a14:foregroundMark x1="55455" y1="42667" x2="45091" y2="56190"/>
                          <a14:foregroundMark x1="45091" y1="56190" x2="54182" y2="47238"/>
                          <a14:foregroundMark x1="54182" y1="47238" x2="43455" y2="52952"/>
                          <a14:foregroundMark x1="43455" y1="52952" x2="54727" y2="51048"/>
                          <a14:foregroundMark x1="54727" y1="51048" x2="47818" y2="57714"/>
                          <a14:foregroundMark x1="47818" y1="57714" x2="59273" y2="56952"/>
                          <a14:foregroundMark x1="59273" y1="56952" x2="60727" y2="45333"/>
                          <a14:foregroundMark x1="60727" y1="45333" x2="49273" y2="39429"/>
                          <a14:foregroundMark x1="49273" y1="39429" x2="37273" y2="45905"/>
                          <a14:foregroundMark x1="37273" y1="45905" x2="47455" y2="37333"/>
                          <a14:foregroundMark x1="47455" y1="37333" x2="39455" y2="54667"/>
                          <a14:foregroundMark x1="39455" y1="54667" x2="48364" y2="47619"/>
                          <a14:foregroundMark x1="48364" y1="47619" x2="61455" y2="46667"/>
                          <a14:foregroundMark x1="61455" y1="46667" x2="61818" y2="49714"/>
                          <a14:foregroundMark x1="48182" y1="36571" x2="58727" y2="38095"/>
                          <a14:foregroundMark x1="58727" y1="38095" x2="59273" y2="57143"/>
                          <a14:foregroundMark x1="59273" y1="57143" x2="46727" y2="56190"/>
                          <a14:foregroundMark x1="46727" y1="56190" x2="54727" y2="62667"/>
                          <a14:foregroundMark x1="54727" y1="62667" x2="54545" y2="62476"/>
                          <a14:foregroundMark x1="40909" y1="57333" x2="51818" y2="63810"/>
                          <a14:foregroundMark x1="51818" y1="63810" x2="43818" y2="57143"/>
                          <a14:foregroundMark x1="43818" y1="57143" x2="50182" y2="65143"/>
                          <a14:foregroundMark x1="50182" y1="65143" x2="41818" y2="58476"/>
                          <a14:foregroundMark x1="41818" y1="58476" x2="50727" y2="67619"/>
                          <a14:foregroundMark x1="50727" y1="67619" x2="51636" y2="66286"/>
                        </a14:backgroundRemoval>
                      </a14:imgEffect>
                    </a14:imgLayer>
                  </a14:imgProps>
                </a:ext>
              </a:extLst>
            </a:blip>
            <a:stretch>
              <a:fillRect/>
            </a:stretch>
          </p:blipFill>
          <p:spPr>
            <a:xfrm>
              <a:off x="6972302" y="1433807"/>
              <a:ext cx="5238750" cy="5000625"/>
            </a:xfrm>
            <a:prstGeom prst="rect">
              <a:avLst/>
            </a:prstGeom>
          </p:spPr>
        </p:pic>
        <p:sp>
          <p:nvSpPr>
            <p:cNvPr id="17" name="Oval 16">
              <a:extLst>
                <a:ext uri="{FF2B5EF4-FFF2-40B4-BE49-F238E27FC236}">
                  <a16:creationId xmlns:a16="http://schemas.microsoft.com/office/drawing/2014/main" id="{D52D983B-1AD4-2AB4-981C-5317121CEDBC}"/>
                </a:ext>
              </a:extLst>
            </p:cNvPr>
            <p:cNvSpPr/>
            <p:nvPr/>
          </p:nvSpPr>
          <p:spPr>
            <a:xfrm>
              <a:off x="7176120" y="1484784"/>
              <a:ext cx="4824536" cy="4824536"/>
            </a:xfrm>
            <a:prstGeom prst="ellipse">
              <a:avLst/>
            </a:prstGeom>
            <a:noFill/>
            <a:ln w="136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75996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C05F978-23F7-4B32-8986-AFBD79B0CDC8}"/>
              </a:ext>
            </a:extLst>
          </p:cNvPr>
          <p:cNvGraphicFramePr>
            <a:graphicFrameLocks noGrp="1"/>
          </p:cNvGraphicFramePr>
          <p:nvPr>
            <p:extLst>
              <p:ext uri="{D42A27DB-BD31-4B8C-83A1-F6EECF244321}">
                <p14:modId xmlns:p14="http://schemas.microsoft.com/office/powerpoint/2010/main" val="1098706668"/>
              </p:ext>
            </p:extLst>
          </p:nvPr>
        </p:nvGraphicFramePr>
        <p:xfrm>
          <a:off x="1511943" y="1988840"/>
          <a:ext cx="10080000" cy="3326742"/>
        </p:xfrm>
        <a:graphic>
          <a:graphicData uri="http://schemas.openxmlformats.org/drawingml/2006/table">
            <a:tbl>
              <a:tblPr firstRow="1" firstCol="1" bandRow="1"/>
              <a:tblGrid>
                <a:gridCol w="10080000">
                  <a:extLst>
                    <a:ext uri="{9D8B030D-6E8A-4147-A177-3AD203B41FA5}">
                      <a16:colId xmlns:a16="http://schemas.microsoft.com/office/drawing/2014/main" val="1086454697"/>
                    </a:ext>
                  </a:extLst>
                </a:gridCol>
              </a:tblGrid>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1.1</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Understand your own and others’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roles and responsibilities </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when responding to patient safety incidents, and encourage others to do the same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310891"/>
                  </a:ext>
                </a:extLst>
              </a:tr>
              <a:tr h="360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1.2 </a:t>
                      </a:r>
                      <a:r>
                        <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Understand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work system-based factors and approaches </a:t>
                      </a:r>
                      <a:r>
                        <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when responding to patient safety incidents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397745"/>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1.3</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Identify learning needs through </a:t>
                      </a:r>
                      <a:r>
                        <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individual</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reflection and continuous professional development</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encourage and support others to do the same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369738"/>
                  </a:ext>
                </a:extLst>
              </a:tr>
              <a:tr h="374742">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1.4</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and address issues and concerns </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about responding to and escalating patient safety incidents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5666"/>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1.5</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Develop, review, understand and implement appropriate processes and policies </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identifying and responding to patient safety incidents using relevant national, local and regulatory guidelines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286264"/>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1.6</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Ensure there are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sufficient resources, and access and training to relevant IT tools and systems </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support the process of responding to patient safety incidents.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872975"/>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t>Standard 1: Reflect (new)</a:t>
            </a:r>
            <a:endParaRPr lang="en-GB" sz="3200" dirty="0">
              <a:solidFill>
                <a:schemeClr val="accent1"/>
              </a:solidFill>
            </a:endParaRPr>
          </a:p>
        </p:txBody>
      </p:sp>
      <p:sp>
        <p:nvSpPr>
          <p:cNvPr id="3" name="Picture Placeholder 2">
            <a:extLst>
              <a:ext uri="{FF2B5EF4-FFF2-40B4-BE49-F238E27FC236}">
                <a16:creationId xmlns:a16="http://schemas.microsoft.com/office/drawing/2014/main" id="{1E3614CD-E3A2-9623-4CEC-4656B296048E}"/>
              </a:ext>
            </a:extLst>
          </p:cNvPr>
          <p:cNvSpPr>
            <a:spLocks noGrp="1"/>
          </p:cNvSpPr>
          <p:nvPr>
            <p:ph type="pic" sz="quarter" idx="13"/>
          </p:nvPr>
        </p:nvSpPr>
        <p:spPr>
          <a:xfrm>
            <a:off x="1511943" y="960438"/>
            <a:ext cx="10283182" cy="5492750"/>
          </a:xfrm>
        </p:spPr>
        <p:txBody>
          <a:bodyPr/>
          <a:lstStyle/>
          <a:p>
            <a:pPr marL="0" indent="0">
              <a:buNone/>
            </a:pPr>
            <a:r>
              <a:rPr lang="en-GB" sz="1600" dirty="0">
                <a:latin typeface="Arial" panose="020B0604020202020204" pitchFamily="34" charset="0"/>
                <a:cs typeface="Arial" panose="020B0604020202020204" pitchFamily="34" charset="0"/>
              </a:rPr>
              <a:t>Proactively and regularly reflect on existing knowledge, understanding, safety culture and systems, to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identify gaps around responding to patient safety incidents and improve the delivery of safe and effective person-centred care.</a:t>
            </a:r>
            <a:endParaRPr lang="en-GB" sz="1600" dirty="0"/>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1744286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solidFill>
                  <a:schemeClr val="accent2"/>
                </a:solidFill>
              </a:rPr>
              <a:t>Standard 2: Be open and honest</a:t>
            </a:r>
          </a:p>
        </p:txBody>
      </p:sp>
      <p:sp>
        <p:nvSpPr>
          <p:cNvPr id="3" name="Picture Placeholder 2">
            <a:extLst>
              <a:ext uri="{FF2B5EF4-FFF2-40B4-BE49-F238E27FC236}">
                <a16:creationId xmlns:a16="http://schemas.microsoft.com/office/drawing/2014/main" id="{ED4894F2-E241-0681-33BA-2CD85F65ECD1}"/>
              </a:ext>
            </a:extLst>
          </p:cNvPr>
          <p:cNvSpPr>
            <a:spLocks noGrp="1"/>
          </p:cNvSpPr>
          <p:nvPr>
            <p:ph type="pic" sz="quarter" idx="13"/>
          </p:nvPr>
        </p:nvSpPr>
        <p:spPr>
          <a:xfrm>
            <a:off x="1511943" y="960438"/>
            <a:ext cx="10283182" cy="5492750"/>
          </a:xfrm>
        </p:spPr>
        <p:txBody>
          <a:bodyPr/>
          <a:lstStyle/>
          <a:p>
            <a:pPr marL="0" indent="0">
              <a:buNone/>
            </a:pPr>
            <a:r>
              <a:rPr lang="en-GB" sz="1600" dirty="0">
                <a:latin typeface="Arial" panose="020B0604020202020204" pitchFamily="34" charset="0"/>
                <a:cs typeface="Arial" panose="020B0604020202020204" pitchFamily="34" charset="0"/>
              </a:rPr>
              <a:t>Be open, honest and responsive when a patient safety incident occurs, to support professional accountability and the individuals affected by the incident. </a:t>
            </a: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graphicFrame>
        <p:nvGraphicFramePr>
          <p:cNvPr id="9" name="Table 8">
            <a:extLst>
              <a:ext uri="{FF2B5EF4-FFF2-40B4-BE49-F238E27FC236}">
                <a16:creationId xmlns:a16="http://schemas.microsoft.com/office/drawing/2014/main" id="{587E96E9-3592-1F4C-37D4-9AD0AD25E2AF}"/>
              </a:ext>
            </a:extLst>
          </p:cNvPr>
          <p:cNvGraphicFramePr>
            <a:graphicFrameLocks noGrp="1"/>
          </p:cNvGraphicFramePr>
          <p:nvPr>
            <p:extLst>
              <p:ext uri="{D42A27DB-BD31-4B8C-83A1-F6EECF244321}">
                <p14:modId xmlns:p14="http://schemas.microsoft.com/office/powerpoint/2010/main" val="3524130197"/>
              </p:ext>
            </p:extLst>
          </p:nvPr>
        </p:nvGraphicFramePr>
        <p:xfrm>
          <a:off x="1511943" y="1987722"/>
          <a:ext cx="10080000" cy="4176000"/>
        </p:xfrm>
        <a:graphic>
          <a:graphicData uri="http://schemas.openxmlformats.org/drawingml/2006/table">
            <a:tbl>
              <a:tblPr firstRow="1" firstCol="1" bandRow="1"/>
              <a:tblGrid>
                <a:gridCol w="10080000">
                  <a:extLst>
                    <a:ext uri="{9D8B030D-6E8A-4147-A177-3AD203B41FA5}">
                      <a16:colId xmlns:a16="http://schemas.microsoft.com/office/drawing/2014/main" val="1086454697"/>
                    </a:ext>
                  </a:extLst>
                </a:gridCol>
              </a:tblGrid>
              <a:tr h="936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2.1 </a:t>
                      </a:r>
                      <a:r>
                        <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Create and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promote a just culture </a:t>
                      </a:r>
                      <a:r>
                        <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the workplace with an environment that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supports psychological safety</a:t>
                      </a:r>
                      <a:r>
                        <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enables individuals to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feel confident, supported and empowered to speak up and raise patient safety incidents without fear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02310891"/>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2.2 </a:t>
                      </a:r>
                      <a:r>
                        <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Follow any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relevant regulatory guidance </a:t>
                      </a:r>
                      <a:r>
                        <a:rPr lang="en-GB" sz="16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as well as any relevant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workplace or local policies and procedures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927397745"/>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2.3</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Open lines of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communication</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with individuals affected, your employer, relevant organisations and anyone involved in the incident and the person’s care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69369738"/>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2.4</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Actively listen </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the individuals affected by the patient safety incident in a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respectful, compassionate, non-judgemental and non-defensive way</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check their immediate safety and wellbeing</a:t>
                      </a:r>
                      <a:endPar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8005666"/>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2.5</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Engage</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with individuals affected by the patient safety incident (where relevant and appropriate) by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providing information and support</a:t>
                      </a:r>
                      <a:endPar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46286264"/>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2.6</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Involve</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individuals affected by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understanding their expectations </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regarding how they would like the patient safety incident to be resolved and </a:t>
                      </a:r>
                      <a:r>
                        <a:rPr lang="en-GB" sz="16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how they would like to be kept informed of developments</a:t>
                      </a:r>
                      <a:r>
                        <a:rPr lang="en-GB"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713872975"/>
                  </a:ext>
                </a:extLst>
              </a:tr>
            </a:tbl>
          </a:graphicData>
        </a:graphic>
      </p:graphicFrame>
    </p:spTree>
    <p:extLst>
      <p:ext uri="{BB962C8B-B14F-4D97-AF65-F5344CB8AC3E}">
        <p14:creationId xmlns:p14="http://schemas.microsoft.com/office/powerpoint/2010/main" val="399110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573024E-39D6-4FEA-B4A7-4BD848A7E4AA}"/>
              </a:ext>
            </a:extLst>
          </p:cNvPr>
          <p:cNvGraphicFramePr>
            <a:graphicFrameLocks noGrp="1"/>
          </p:cNvGraphicFramePr>
          <p:nvPr>
            <p:extLst>
              <p:ext uri="{D42A27DB-BD31-4B8C-83A1-F6EECF244321}">
                <p14:modId xmlns:p14="http://schemas.microsoft.com/office/powerpoint/2010/main" val="1041688874"/>
              </p:ext>
            </p:extLst>
          </p:nvPr>
        </p:nvGraphicFramePr>
        <p:xfrm>
          <a:off x="1511943" y="1988840"/>
          <a:ext cx="10080000" cy="4248000"/>
        </p:xfrm>
        <a:graphic>
          <a:graphicData uri="http://schemas.openxmlformats.org/drawingml/2006/table">
            <a:tbl>
              <a:tblPr firstRow="1" firstCol="1" bandRow="1"/>
              <a:tblGrid>
                <a:gridCol w="10080000">
                  <a:extLst>
                    <a:ext uri="{9D8B030D-6E8A-4147-A177-3AD203B41FA5}">
                      <a16:colId xmlns:a16="http://schemas.microsoft.com/office/drawing/2014/main" val="3737597532"/>
                    </a:ext>
                  </a:extLst>
                </a:gridCol>
              </a:tblGrid>
              <a:tr h="360000">
                <a:tc>
                  <a:txBody>
                    <a:bodyPr/>
                    <a:lstStyle/>
                    <a:p>
                      <a:pPr>
                        <a:lnSpc>
                          <a:spcPct val="115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3.1</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effectLst/>
                          <a:latin typeface="Arial" panose="020B0604020202020204" pitchFamily="34" charset="0"/>
                          <a:ea typeface="Calibri" panose="020F0502020204030204" pitchFamily="34" charset="0"/>
                          <a:cs typeface="Times New Roman" panose="02020603050405020304" pitchFamily="18" charset="0"/>
                        </a:rPr>
                        <a:t>Review</a:t>
                      </a:r>
                      <a:r>
                        <a:rPr lang="en-GB" sz="1600" dirty="0">
                          <a:effectLst/>
                          <a:latin typeface="Arial" panose="020B0604020202020204" pitchFamily="34" charset="0"/>
                          <a:ea typeface="Calibri" panose="020F0502020204030204" pitchFamily="34" charset="0"/>
                          <a:cs typeface="Times New Roman" panose="02020603050405020304" pitchFamily="18" charset="0"/>
                        </a:rPr>
                        <a:t> all patient safety incidents to </a:t>
                      </a:r>
                      <a:r>
                        <a:rPr lang="en-GB" sz="1600" b="1" dirty="0">
                          <a:effectLst/>
                          <a:latin typeface="Arial" panose="020B0604020202020204" pitchFamily="34" charset="0"/>
                          <a:ea typeface="Calibri" panose="020F0502020204030204" pitchFamily="34" charset="0"/>
                          <a:cs typeface="Times New Roman" panose="02020603050405020304" pitchFamily="18" charset="0"/>
                        </a:rPr>
                        <a:t>determine an appropriate response or action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730535486"/>
                  </a:ext>
                </a:extLst>
              </a:tr>
              <a:tr h="360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3.2</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Gather relevant data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from available sources to understand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what happened</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473107195"/>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3.3</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Analyse data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provide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insight and highlight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patient safety incidents that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require a systems-based investigation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8751389"/>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3.4</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Investigate</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patient safety incidents (where relevant and appropriate) using the appropriate incident-investigation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methodologies and tools</a:t>
                      </a:r>
                      <a:endPar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738608663"/>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3.5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Undertake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thematic reviews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 reported patient safety incidents to identify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underlying patient safety issues</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rather than purely responding to individual incidents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83001755"/>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3.6</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Identify system-based interventions, or solutions for improvement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using the appropriate improvement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methodologies and mechanisms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4675843"/>
                  </a:ext>
                </a:extLst>
              </a:tr>
              <a:tr h="936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3.7</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Understand why the patient safety incidents occurred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by identifying the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learning</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contributory factors, risks, themes, trends, patterns, behaviours and frequency</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document</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these (even if none are identified).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42837875"/>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solidFill>
                  <a:schemeClr val="accent4"/>
                </a:solidFill>
              </a:rPr>
              <a:t>Standard 3: Review </a:t>
            </a:r>
          </a:p>
        </p:txBody>
      </p:sp>
      <p:sp>
        <p:nvSpPr>
          <p:cNvPr id="3" name="Picture Placeholder 2">
            <a:extLst>
              <a:ext uri="{FF2B5EF4-FFF2-40B4-BE49-F238E27FC236}">
                <a16:creationId xmlns:a16="http://schemas.microsoft.com/office/drawing/2014/main" id="{B4023459-83DA-D162-83D3-4255656B5188}"/>
              </a:ext>
            </a:extLst>
          </p:cNvPr>
          <p:cNvSpPr>
            <a:spLocks noGrp="1"/>
          </p:cNvSpPr>
          <p:nvPr>
            <p:ph type="pic" sz="quarter" idx="13"/>
          </p:nvPr>
        </p:nvSpPr>
        <p:spPr>
          <a:xfrm>
            <a:off x="1511943" y="960438"/>
            <a:ext cx="10283182" cy="5492750"/>
          </a:xfrm>
        </p:spPr>
        <p:txBody>
          <a:bodyPr/>
          <a:lstStyle/>
          <a:p>
            <a:pPr marL="0" indent="0">
              <a:buNone/>
            </a:pPr>
            <a:r>
              <a:rPr lang="en-GB" sz="1600" dirty="0">
                <a:latin typeface="Arial" panose="020B0604020202020204" pitchFamily="34" charset="0"/>
                <a:cs typeface="Arial" panose="020B0604020202020204" pitchFamily="34" charset="0"/>
              </a:rPr>
              <a:t>Review all patient safety incidents in a timely manner to identify an appropriate response or action, identify contributing factors, manage risk and support safety interventions and learning.</a:t>
            </a:r>
            <a:endParaRPr lang="en-GB" sz="1600" dirty="0"/>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771798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7A5C7CF-5B2B-4C0B-9250-BBDD72582EBA}"/>
              </a:ext>
            </a:extLst>
          </p:cNvPr>
          <p:cNvGraphicFramePr>
            <a:graphicFrameLocks noGrp="1"/>
          </p:cNvGraphicFramePr>
          <p:nvPr>
            <p:extLst>
              <p:ext uri="{D42A27DB-BD31-4B8C-83A1-F6EECF244321}">
                <p14:modId xmlns:p14="http://schemas.microsoft.com/office/powerpoint/2010/main" val="205380707"/>
              </p:ext>
            </p:extLst>
          </p:nvPr>
        </p:nvGraphicFramePr>
        <p:xfrm>
          <a:off x="1511942" y="1988840"/>
          <a:ext cx="10080000" cy="1944000"/>
        </p:xfrm>
        <a:graphic>
          <a:graphicData uri="http://schemas.openxmlformats.org/drawingml/2006/table">
            <a:tbl>
              <a:tblPr firstRow="1" firstCol="1" bandRow="1"/>
              <a:tblGrid>
                <a:gridCol w="10080000">
                  <a:extLst>
                    <a:ext uri="{9D8B030D-6E8A-4147-A177-3AD203B41FA5}">
                      <a16:colId xmlns:a16="http://schemas.microsoft.com/office/drawing/2014/main" val="3164097264"/>
                    </a:ext>
                  </a:extLst>
                </a:gridCol>
              </a:tblGrid>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4.1</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Record and report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information and patient safety incidents (where relevant and appropriate) using the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appropriate mechanisms and reporting systems</a:t>
                      </a:r>
                      <a:endPar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62428441"/>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4.2</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Effectively and securely communicate information</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ensuring that private and personal data is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protected</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and communicated securely in line with relevant legislation/regulations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292461154"/>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4.3</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Communicate</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information with individuals and organisations (where relevant and appropriate) for the purpose of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discussion, advice, collaboration, learning and/or to involve them</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813370107"/>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solidFill>
                  <a:schemeClr val="accent6"/>
                </a:solidFill>
              </a:rPr>
              <a:t>Standard 4: Record and report (new)</a:t>
            </a:r>
          </a:p>
        </p:txBody>
      </p:sp>
      <p:sp>
        <p:nvSpPr>
          <p:cNvPr id="3" name="Picture Placeholder 2">
            <a:extLst>
              <a:ext uri="{FF2B5EF4-FFF2-40B4-BE49-F238E27FC236}">
                <a16:creationId xmlns:a16="http://schemas.microsoft.com/office/drawing/2014/main" id="{35AFC8F0-CCED-7882-4002-F8AC57D6AF89}"/>
              </a:ext>
            </a:extLst>
          </p:cNvPr>
          <p:cNvSpPr>
            <a:spLocks noGrp="1"/>
          </p:cNvSpPr>
          <p:nvPr>
            <p:ph type="pic" sz="quarter" idx="13"/>
          </p:nvPr>
        </p:nvSpPr>
        <p:spPr>
          <a:xfrm>
            <a:off x="1511942" y="960438"/>
            <a:ext cx="10560721" cy="5492750"/>
          </a:xfrm>
        </p:spPr>
        <p:txBody>
          <a:bodyPr/>
          <a:lstStyle/>
          <a:p>
            <a:pPr marL="0" indent="0">
              <a:lnSpc>
                <a:spcPct val="100000"/>
              </a:lnSpc>
              <a:buNone/>
            </a:pPr>
            <a:r>
              <a:rPr lang="en-GB" sz="1600" dirty="0">
                <a:latin typeface="Arial" panose="020B0604020202020204" pitchFamily="34" charset="0"/>
                <a:cs typeface="Arial" panose="020B0604020202020204" pitchFamily="34" charset="0"/>
              </a:rPr>
              <a:t>Record and report in a timely manner using the appropriate internal, local and national reporting mechanisms, regardless of where the patient safety incident originated, to improve patient safety by monitoring and identifying issues that need escalating, enable learning and facilitate the development of local, regional and national solutions.</a:t>
            </a: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604624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CD6B416-BDE6-4F69-80B4-81483BEB8349}"/>
              </a:ext>
            </a:extLst>
          </p:cNvPr>
          <p:cNvGraphicFramePr>
            <a:graphicFrameLocks noGrp="1"/>
          </p:cNvGraphicFramePr>
          <p:nvPr>
            <p:extLst>
              <p:ext uri="{D42A27DB-BD31-4B8C-83A1-F6EECF244321}">
                <p14:modId xmlns:p14="http://schemas.microsoft.com/office/powerpoint/2010/main" val="3385648837"/>
              </p:ext>
            </p:extLst>
          </p:nvPr>
        </p:nvGraphicFramePr>
        <p:xfrm>
          <a:off x="1511943" y="1988841"/>
          <a:ext cx="10080000" cy="3384000"/>
        </p:xfrm>
        <a:graphic>
          <a:graphicData uri="http://schemas.openxmlformats.org/drawingml/2006/table">
            <a:tbl>
              <a:tblPr firstRow="1" firstCol="1" bandRow="1"/>
              <a:tblGrid>
                <a:gridCol w="10080000">
                  <a:extLst>
                    <a:ext uri="{9D8B030D-6E8A-4147-A177-3AD203B41FA5}">
                      <a16:colId xmlns:a16="http://schemas.microsoft.com/office/drawing/2014/main" val="2305938917"/>
                    </a:ext>
                  </a:extLst>
                </a:gridCol>
              </a:tblGrid>
              <a:tr h="648000">
                <a:tc>
                  <a:txBody>
                    <a:bodyPr/>
                    <a:lstStyle/>
                    <a:p>
                      <a:pPr>
                        <a:lnSpc>
                          <a:spcPct val="115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5.1</a:t>
                      </a:r>
                      <a:r>
                        <a:rPr lang="en-GB" sz="1600" dirty="0">
                          <a:effectLst/>
                          <a:latin typeface="Arial" panose="020B0604020202020204" pitchFamily="34" charset="0"/>
                          <a:ea typeface="Calibri" panose="020F0502020204030204" pitchFamily="34" charset="0"/>
                          <a:cs typeface="Times New Roman" panose="02020603050405020304" pitchFamily="18" charset="0"/>
                        </a:rPr>
                        <a:t> Identify and </a:t>
                      </a:r>
                      <a:r>
                        <a:rPr lang="en-GB" sz="1600" b="1" dirty="0">
                          <a:effectLst/>
                          <a:latin typeface="Arial" panose="020B0604020202020204" pitchFamily="34" charset="0"/>
                          <a:ea typeface="Calibri" panose="020F0502020204030204" pitchFamily="34" charset="0"/>
                          <a:cs typeface="Times New Roman" panose="02020603050405020304" pitchFamily="18" charset="0"/>
                        </a:rPr>
                        <a:t>actively manage the contributory factors, system weaknesses and latent hazards </a:t>
                      </a:r>
                      <a:r>
                        <a:rPr lang="en-GB" sz="1600" dirty="0">
                          <a:effectLst/>
                          <a:latin typeface="Arial" panose="020B0604020202020204" pitchFamily="34" charset="0"/>
                          <a:ea typeface="Calibri" panose="020F0502020204030204" pitchFamily="34" charset="0"/>
                          <a:cs typeface="Times New Roman" panose="02020603050405020304" pitchFamily="18" charset="0"/>
                        </a:rPr>
                        <a:t>using a </a:t>
                      </a:r>
                      <a:r>
                        <a:rPr lang="en-GB" sz="1600" b="1" dirty="0">
                          <a:effectLst/>
                          <a:latin typeface="Arial" panose="020B0604020202020204" pitchFamily="34" charset="0"/>
                          <a:ea typeface="Calibri" panose="020F0502020204030204" pitchFamily="34" charset="0"/>
                          <a:cs typeface="Times New Roman" panose="02020603050405020304" pitchFamily="18" charset="0"/>
                        </a:rPr>
                        <a:t>systems-based and risk-management approach </a:t>
                      </a:r>
                      <a:r>
                        <a:rPr lang="en-GB" sz="1600" dirty="0">
                          <a:effectLst/>
                          <a:latin typeface="Arial" panose="020B0604020202020204" pitchFamily="34" charset="0"/>
                          <a:ea typeface="Calibri" panose="020F0502020204030204" pitchFamily="34" charset="0"/>
                          <a:cs typeface="Times New Roman" panose="02020603050405020304" pitchFamily="18" charset="0"/>
                        </a:rPr>
                        <a:t>to understand why the patient safety incident occurred</a:t>
                      </a:r>
                      <a:endPar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500564424"/>
                  </a:ext>
                </a:extLst>
              </a:tr>
              <a:tr h="360000">
                <a:tc>
                  <a:txBody>
                    <a:bodyPr/>
                    <a:lstStyle/>
                    <a:p>
                      <a:pPr>
                        <a:lnSpc>
                          <a:spcPct val="115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5.2</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effectLst/>
                          <a:latin typeface="Arial" panose="020B0604020202020204" pitchFamily="34" charset="0"/>
                          <a:ea typeface="Calibri" panose="020F0502020204030204" pitchFamily="34" charset="0"/>
                          <a:cs typeface="Times New Roman" panose="02020603050405020304" pitchFamily="18" charset="0"/>
                        </a:rPr>
                        <a:t>Assess, develop and implement </a:t>
                      </a:r>
                      <a:r>
                        <a:rPr lang="en-GB" sz="1600" dirty="0">
                          <a:effectLst/>
                          <a:latin typeface="Arial" panose="020B0604020202020204" pitchFamily="34" charset="0"/>
                          <a:ea typeface="Calibri" panose="020F0502020204030204" pitchFamily="34" charset="0"/>
                          <a:cs typeface="Times New Roman" panose="02020603050405020304" pitchFamily="18" charset="0"/>
                        </a:rPr>
                        <a:t>the required </a:t>
                      </a:r>
                      <a:r>
                        <a:rPr lang="en-GB" sz="1600" b="1" dirty="0">
                          <a:effectLst/>
                          <a:latin typeface="Arial" panose="020B0604020202020204" pitchFamily="34" charset="0"/>
                          <a:ea typeface="Calibri" panose="020F0502020204030204" pitchFamily="34" charset="0"/>
                          <a:cs typeface="Times New Roman" panose="02020603050405020304" pitchFamily="18" charset="0"/>
                        </a:rPr>
                        <a:t>immediate corrective measures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423092671"/>
                  </a:ext>
                </a:extLst>
              </a:tr>
              <a:tr h="360000">
                <a:tc>
                  <a:txBody>
                    <a:bodyPr/>
                    <a:lstStyle/>
                    <a:p>
                      <a:pPr>
                        <a:lnSpc>
                          <a:spcPct val="115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5.3</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effectLst/>
                          <a:latin typeface="Arial" panose="020B0604020202020204" pitchFamily="34" charset="0"/>
                          <a:ea typeface="Calibri" panose="020F0502020204030204" pitchFamily="34" charset="0"/>
                          <a:cs typeface="Times New Roman" panose="02020603050405020304" pitchFamily="18" charset="0"/>
                        </a:rPr>
                        <a:t>Assess, develop and implement </a:t>
                      </a:r>
                      <a:r>
                        <a:rPr lang="en-GB" sz="1600" dirty="0">
                          <a:effectLst/>
                          <a:latin typeface="Arial" panose="020B0604020202020204" pitchFamily="34" charset="0"/>
                          <a:ea typeface="Calibri" panose="020F0502020204030204" pitchFamily="34" charset="0"/>
                          <a:cs typeface="Times New Roman" panose="02020603050405020304" pitchFamily="18" charset="0"/>
                        </a:rPr>
                        <a:t>the required </a:t>
                      </a:r>
                      <a:r>
                        <a:rPr lang="en-GB" sz="1600" b="1" dirty="0">
                          <a:effectLst/>
                          <a:latin typeface="Arial" panose="020B0604020202020204" pitchFamily="34" charset="0"/>
                          <a:ea typeface="Calibri" panose="020F0502020204030204" pitchFamily="34" charset="0"/>
                          <a:cs typeface="Times New Roman" panose="02020603050405020304" pitchFamily="18" charset="0"/>
                        </a:rPr>
                        <a:t>proactive preventative measures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638388352"/>
                  </a:ext>
                </a:extLst>
              </a:tr>
              <a:tr h="648000">
                <a:tc>
                  <a:txBody>
                    <a:bodyPr/>
                    <a:lstStyle/>
                    <a:p>
                      <a:pPr>
                        <a:lnSpc>
                          <a:spcPct val="115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5.4</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effectLst/>
                          <a:latin typeface="Arial" panose="020B0604020202020204" pitchFamily="34" charset="0"/>
                          <a:ea typeface="Calibri" panose="020F0502020204030204" pitchFamily="34" charset="0"/>
                          <a:cs typeface="Times New Roman" panose="02020603050405020304" pitchFamily="18" charset="0"/>
                        </a:rPr>
                        <a:t>Measure impact and monitor effectiveness </a:t>
                      </a:r>
                      <a:r>
                        <a:rPr lang="en-GB" sz="1600" dirty="0">
                          <a:effectLst/>
                          <a:latin typeface="Arial" panose="020B0604020202020204" pitchFamily="34" charset="0"/>
                          <a:ea typeface="Calibri" panose="020F0502020204030204" pitchFamily="34" charset="0"/>
                          <a:cs typeface="Times New Roman" panose="02020603050405020304" pitchFamily="18" charset="0"/>
                        </a:rPr>
                        <a:t>of </a:t>
                      </a:r>
                      <a:r>
                        <a:rPr lang="en-GB" sz="1600" b="1" dirty="0">
                          <a:effectLst/>
                          <a:latin typeface="Arial" panose="020B0604020202020204" pitchFamily="34" charset="0"/>
                          <a:ea typeface="Calibri" panose="020F0502020204030204" pitchFamily="34" charset="0"/>
                          <a:cs typeface="Times New Roman" panose="02020603050405020304" pitchFamily="18" charset="0"/>
                        </a:rPr>
                        <a:t>existing</a:t>
                      </a:r>
                      <a:r>
                        <a:rPr lang="en-GB" sz="1600" dirty="0">
                          <a:effectLst/>
                          <a:latin typeface="Arial" panose="020B0604020202020204" pitchFamily="34" charset="0"/>
                          <a:ea typeface="Calibri" panose="020F0502020204030204" pitchFamily="34" charset="0"/>
                          <a:cs typeface="Times New Roman" panose="02020603050405020304" pitchFamily="18" charset="0"/>
                        </a:rPr>
                        <a:t> processes and </a:t>
                      </a:r>
                      <a:r>
                        <a:rPr lang="en-GB" sz="1600" b="1" dirty="0">
                          <a:effectLst/>
                          <a:latin typeface="Arial" panose="020B0604020202020204" pitchFamily="34" charset="0"/>
                          <a:ea typeface="Calibri" panose="020F0502020204030204" pitchFamily="34" charset="0"/>
                          <a:cs typeface="Times New Roman" panose="02020603050405020304" pitchFamily="18" charset="0"/>
                        </a:rPr>
                        <a:t>new</a:t>
                      </a:r>
                      <a:r>
                        <a:rPr lang="en-GB" sz="1600" dirty="0">
                          <a:effectLst/>
                          <a:latin typeface="Arial" panose="020B0604020202020204" pitchFamily="34" charset="0"/>
                          <a:ea typeface="Calibri" panose="020F0502020204030204" pitchFamily="34" charset="0"/>
                          <a:cs typeface="Times New Roman" panose="02020603050405020304" pitchFamily="18" charset="0"/>
                        </a:rPr>
                        <a:t> interventions and changes made to practice using appropriate data collection tools and improvement methodologies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8317347"/>
                  </a:ext>
                </a:extLst>
              </a:tr>
              <a:tr h="360000">
                <a:tc>
                  <a:txBody>
                    <a:bodyPr/>
                    <a:lstStyle/>
                    <a:p>
                      <a:pPr>
                        <a:lnSpc>
                          <a:spcPct val="115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5.5</a:t>
                      </a:r>
                      <a:r>
                        <a:rPr lang="en-GB" sz="1600" dirty="0">
                          <a:effectLst/>
                          <a:latin typeface="Arial" panose="020B0604020202020204" pitchFamily="34" charset="0"/>
                          <a:ea typeface="Calibri" panose="020F0502020204030204" pitchFamily="34" charset="0"/>
                          <a:cs typeface="Times New Roman" panose="02020603050405020304" pitchFamily="18" charset="0"/>
                        </a:rPr>
                        <a:t> Recognise and </a:t>
                      </a:r>
                      <a:r>
                        <a:rPr lang="en-GB" sz="1600" b="1" dirty="0">
                          <a:effectLst/>
                          <a:latin typeface="Arial" panose="020B0604020202020204" pitchFamily="34" charset="0"/>
                          <a:ea typeface="Calibri" panose="020F0502020204030204" pitchFamily="34" charset="0"/>
                          <a:cs typeface="Times New Roman" panose="02020603050405020304" pitchFamily="18" charset="0"/>
                        </a:rPr>
                        <a:t>acknowledge good practice </a:t>
                      </a:r>
                      <a:r>
                        <a:rPr lang="en-GB" sz="1600" dirty="0">
                          <a:effectLst/>
                          <a:latin typeface="Arial" panose="020B0604020202020204" pitchFamily="34" charset="0"/>
                          <a:ea typeface="Calibri" panose="020F0502020204030204" pitchFamily="34" charset="0"/>
                          <a:cs typeface="Times New Roman" panose="02020603050405020304" pitchFamily="18" charset="0"/>
                        </a:rPr>
                        <a:t>and behaviours when responding to patient safety incidents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218931231"/>
                  </a:ext>
                </a:extLst>
              </a:tr>
              <a:tr h="360000">
                <a:tc>
                  <a:txBody>
                    <a:bodyPr/>
                    <a:lstStyle/>
                    <a:p>
                      <a:pPr>
                        <a:lnSpc>
                          <a:spcPct val="115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5.6</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effectLst/>
                          <a:latin typeface="Arial" panose="020B0604020202020204" pitchFamily="34" charset="0"/>
                          <a:ea typeface="Calibri" panose="020F0502020204030204" pitchFamily="34" charset="0"/>
                          <a:cs typeface="Times New Roman" panose="02020603050405020304" pitchFamily="18" charset="0"/>
                        </a:rPr>
                        <a:t>Implement any learning </a:t>
                      </a:r>
                      <a:r>
                        <a:rPr lang="en-GB" sz="1600" dirty="0">
                          <a:effectLst/>
                          <a:latin typeface="Arial" panose="020B0604020202020204" pitchFamily="34" charset="0"/>
                          <a:ea typeface="Calibri" panose="020F0502020204030204" pitchFamily="34" charset="0"/>
                          <a:cs typeface="Times New Roman" panose="02020603050405020304" pitchFamily="18" charset="0"/>
                        </a:rPr>
                        <a:t>from patient safety incidents and relevant actions with relevant individuals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202598718"/>
                  </a:ext>
                </a:extLst>
              </a:tr>
              <a:tr h="648000">
                <a:tc>
                  <a:txBody>
                    <a:bodyPr/>
                    <a:lstStyle/>
                    <a:p>
                      <a:pPr>
                        <a:lnSpc>
                          <a:spcPct val="115000"/>
                        </a:lnSpc>
                        <a:spcAft>
                          <a:spcPts val="8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5.7</a:t>
                      </a:r>
                      <a:r>
                        <a:rPr lang="en-GB" sz="1600" dirty="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effectLst/>
                          <a:latin typeface="Arial" panose="020B0604020202020204" pitchFamily="34" charset="0"/>
                          <a:ea typeface="Calibri" panose="020F0502020204030204" pitchFamily="34" charset="0"/>
                          <a:cs typeface="Times New Roman" panose="02020603050405020304" pitchFamily="18" charset="0"/>
                        </a:rPr>
                        <a:t>Provide feedback and support </a:t>
                      </a:r>
                      <a:r>
                        <a:rPr lang="en-GB" sz="1600" dirty="0">
                          <a:effectLst/>
                          <a:latin typeface="Arial" panose="020B0604020202020204" pitchFamily="34" charset="0"/>
                          <a:ea typeface="Calibri" panose="020F0502020204030204" pitchFamily="34" charset="0"/>
                          <a:cs typeface="Times New Roman" panose="02020603050405020304" pitchFamily="18" charset="0"/>
                        </a:rPr>
                        <a:t>to the person that raised the patient safety incident and to colleagues involved in the patient safety incident.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151651424"/>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solidFill>
                  <a:schemeClr val="accent1">
                    <a:lumMod val="50000"/>
                  </a:schemeClr>
                </a:solidFill>
              </a:rPr>
              <a:t>Standard 5: Act</a:t>
            </a:r>
          </a:p>
        </p:txBody>
      </p:sp>
      <p:sp>
        <p:nvSpPr>
          <p:cNvPr id="3" name="Picture Placeholder 2">
            <a:extLst>
              <a:ext uri="{FF2B5EF4-FFF2-40B4-BE49-F238E27FC236}">
                <a16:creationId xmlns:a16="http://schemas.microsoft.com/office/drawing/2014/main" id="{FED3D37E-F86C-933A-65FD-C7EB6786EC25}"/>
              </a:ext>
            </a:extLst>
          </p:cNvPr>
          <p:cNvSpPr>
            <a:spLocks noGrp="1"/>
          </p:cNvSpPr>
          <p:nvPr>
            <p:ph type="pic" sz="quarter" idx="13"/>
          </p:nvPr>
        </p:nvSpPr>
        <p:spPr>
          <a:xfrm>
            <a:off x="1511943" y="960438"/>
            <a:ext cx="10283182" cy="5492750"/>
          </a:xfrm>
        </p:spPr>
        <p:txBody>
          <a:bodyPr/>
          <a:lstStyle/>
          <a:p>
            <a:pPr marL="0" indent="0">
              <a:buNone/>
            </a:pPr>
            <a:r>
              <a:rPr lang="en-GB" sz="1600" dirty="0">
                <a:latin typeface="Arial" panose="020B0604020202020204" pitchFamily="34" charset="0"/>
                <a:cs typeface="Arial" panose="020B0604020202020204" pitchFamily="34" charset="0"/>
              </a:rPr>
              <a:t>Take relevant action in a timely manner to manage risk, strengthen, change or improve the quality of practice or systems of care (including </a:t>
            </a:r>
            <a:r>
              <a:rPr lang="en-GB" sz="1600" dirty="0" err="1">
                <a:latin typeface="Arial" panose="020B0604020202020204" pitchFamily="34" charset="0"/>
                <a:cs typeface="Arial" panose="020B0604020202020204" pitchFamily="34" charset="0"/>
              </a:rPr>
              <a:t>e-Systems</a:t>
            </a:r>
            <a:r>
              <a:rPr lang="en-GB" sz="1600" dirty="0">
                <a:latin typeface="Arial" panose="020B0604020202020204" pitchFamily="34" charset="0"/>
                <a:cs typeface="Arial" panose="020B0604020202020204" pitchFamily="34" charset="0"/>
              </a:rPr>
              <a:t>) in a sustainable way, and minimise recurrence by addressing contributory factors (where relevant and appropriate).</a:t>
            </a: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302653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79F8A35-D63E-4027-B9FD-FDE6A5344C3E}"/>
              </a:ext>
            </a:extLst>
          </p:cNvPr>
          <p:cNvGraphicFramePr>
            <a:graphicFrameLocks noGrp="1"/>
          </p:cNvGraphicFramePr>
          <p:nvPr>
            <p:extLst>
              <p:ext uri="{D42A27DB-BD31-4B8C-83A1-F6EECF244321}">
                <p14:modId xmlns:p14="http://schemas.microsoft.com/office/powerpoint/2010/main" val="725175559"/>
              </p:ext>
            </p:extLst>
          </p:nvPr>
        </p:nvGraphicFramePr>
        <p:xfrm>
          <a:off x="1511943" y="1988840"/>
          <a:ext cx="10080000" cy="2592000"/>
        </p:xfrm>
        <a:graphic>
          <a:graphicData uri="http://schemas.openxmlformats.org/drawingml/2006/table">
            <a:tbl>
              <a:tblPr firstRow="1" firstCol="1" bandRow="1"/>
              <a:tblGrid>
                <a:gridCol w="10080000">
                  <a:extLst>
                    <a:ext uri="{9D8B030D-6E8A-4147-A177-3AD203B41FA5}">
                      <a16:colId xmlns:a16="http://schemas.microsoft.com/office/drawing/2014/main" val="3082977570"/>
                    </a:ext>
                  </a:extLst>
                </a:gridCol>
              </a:tblGrid>
              <a:tr h="36000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6.1</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Create and encourage a </a:t>
                      </a: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supportive learning culture and environment </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 inform improvement</a:t>
                      </a:r>
                      <a:endParaRPr lang="en-GB" sz="1600" dirty="0">
                        <a:solidFill>
                          <a:schemeClr val="tx1"/>
                        </a:solidFill>
                        <a:effectLst/>
                        <a:latin typeface="Gill Sans MT Light"/>
                        <a:ea typeface="Calibri" panose="020F0502020204030204" pitchFamily="34"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97091102"/>
                  </a:ext>
                </a:extLst>
              </a:tr>
              <a:tr h="936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6.2 Share</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relevant learning from patient safety incidents and thematic reviews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a timely manner with relevant individuals and organisations using available sharing mechanisms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so that information can be cascaded internally, locally and nationally</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47019469"/>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6.3 </a:t>
                      </a:r>
                      <a:r>
                        <a:rPr lang="en-GB" sz="16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Raise awareness of the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benefit and impact</a:t>
                      </a:r>
                      <a:r>
                        <a:rPr lang="en-GB" sz="16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of recording, reporting, learning, sharing or acting in response to patient safety incidents to embed this as good practice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1552103"/>
                  </a:ext>
                </a:extLst>
              </a:tr>
              <a:tr h="648000">
                <a:tc>
                  <a:txBody>
                    <a:bodyPr/>
                    <a:lstStyle/>
                    <a:p>
                      <a:pPr>
                        <a:lnSpc>
                          <a:spcPct val="115000"/>
                        </a:lnSpc>
                        <a:spcAft>
                          <a:spcPts val="800"/>
                        </a:spcAft>
                      </a:pP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6.4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Create regular opportunities to </a:t>
                      </a:r>
                      <a:r>
                        <a:rPr lang="en-GB" sz="16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learn together </a:t>
                      </a:r>
                      <a:r>
                        <a:rPr lang="en-GB"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explore case studies, examine topical patient safety incidents and consider professional, clinical and legal responsibilities.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37651663"/>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solidFill>
                  <a:schemeClr val="accent1"/>
                </a:solidFill>
              </a:rPr>
              <a:t>Standard 6: Share learning (new)</a:t>
            </a:r>
          </a:p>
        </p:txBody>
      </p:sp>
      <p:sp>
        <p:nvSpPr>
          <p:cNvPr id="3" name="Picture Placeholder 2">
            <a:extLst>
              <a:ext uri="{FF2B5EF4-FFF2-40B4-BE49-F238E27FC236}">
                <a16:creationId xmlns:a16="http://schemas.microsoft.com/office/drawing/2014/main" id="{99256D30-0294-21BF-43AB-DE901CB35DC7}"/>
              </a:ext>
            </a:extLst>
          </p:cNvPr>
          <p:cNvSpPr>
            <a:spLocks noGrp="1"/>
          </p:cNvSpPr>
          <p:nvPr>
            <p:ph type="pic" sz="quarter" idx="13"/>
          </p:nvPr>
        </p:nvSpPr>
        <p:spPr>
          <a:xfrm>
            <a:off x="1511943" y="960438"/>
            <a:ext cx="10283182" cy="5492750"/>
          </a:xfrm>
        </p:spPr>
        <p:txBody>
          <a:bodyPr/>
          <a:lstStyle/>
          <a:p>
            <a:pPr marL="0" indent="0">
              <a:buNone/>
            </a:pPr>
            <a:r>
              <a:rPr lang="en-GB" sz="1600" dirty="0">
                <a:latin typeface="Arial" panose="020B0604020202020204" pitchFamily="34" charset="0"/>
                <a:cs typeface="Arial" panose="020B0604020202020204" pitchFamily="34" charset="0"/>
              </a:rPr>
              <a:t>Share learning from appropriate patient safety incidents with relevant individuals and organisations to improve patient safety, promote a learning culture and minimise future risks where relevant and appropriate.</a:t>
            </a:r>
          </a:p>
        </p:txBody>
      </p:sp>
      <p:sp>
        <p:nvSpPr>
          <p:cNvPr id="5" name="Title 1">
            <a:extLst>
              <a:ext uri="{FF2B5EF4-FFF2-40B4-BE49-F238E27FC236}">
                <a16:creationId xmlns:a16="http://schemas.microsoft.com/office/drawing/2014/main" id="{ED2460C6-B1A2-4185-826D-AB176966ECC3}"/>
              </a:ext>
            </a:extLst>
          </p:cNvPr>
          <p:cNvSpPr txBox="1">
            <a:spLocks/>
          </p:cNvSpPr>
          <p:nvPr/>
        </p:nvSpPr>
        <p:spPr>
          <a:xfrm>
            <a:off x="1074420" y="368301"/>
            <a:ext cx="6678216" cy="395628"/>
          </a:xfrm>
          <a:prstGeom prst="rect">
            <a:avLst/>
          </a:prstGeom>
        </p:spPr>
        <p:txBody>
          <a:bodyPr/>
          <a:lstStyle>
            <a:lvl1pPr algn="l" defTabSz="914400" rtl="0" eaLnBrk="1" latinLnBrk="0" hangingPunct="1">
              <a:lnSpc>
                <a:spcPct val="90000"/>
              </a:lnSpc>
              <a:spcBef>
                <a:spcPct val="0"/>
              </a:spcBef>
              <a:buNone/>
              <a:defRPr sz="2000" b="1" kern="1200">
                <a:solidFill>
                  <a:schemeClr val="tx1"/>
                </a:solidFill>
                <a:latin typeface="Georgia" panose="02040502050405020303" pitchFamily="18" charset="0"/>
                <a:ea typeface="+mj-ea"/>
                <a:cs typeface="+mj-cs"/>
              </a:defRPr>
            </a:lvl1pPr>
          </a:lstStyle>
          <a:p>
            <a:endParaRPr lang="en-GB" sz="2400" dirty="0">
              <a:solidFill>
                <a:schemeClr val="accent1"/>
              </a:solidFill>
            </a:endParaRPr>
          </a:p>
        </p:txBody>
      </p:sp>
    </p:spTree>
    <p:extLst>
      <p:ext uri="{BB962C8B-B14F-4D97-AF65-F5344CB8AC3E}">
        <p14:creationId xmlns:p14="http://schemas.microsoft.com/office/powerpoint/2010/main" val="323593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C195C26-CE31-984C-2692-00F226033384}"/>
              </a:ext>
            </a:extLst>
          </p:cNvPr>
          <p:cNvSpPr txBox="1">
            <a:spLocks/>
          </p:cNvSpPr>
          <p:nvPr/>
        </p:nvSpPr>
        <p:spPr>
          <a:xfrm>
            <a:off x="1511943" y="960438"/>
            <a:ext cx="10283182" cy="5492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Arial" panose="020B0604020202020204" pitchFamily="34" charset="0"/>
                <a:cs typeface="Arial" panose="020B0604020202020204" pitchFamily="34" charset="0"/>
              </a:rPr>
              <a:t>Regularly evaluate systems, interventions and changes made to practice to assess outcomes of mitigating or preventing future risks and patient safety incidents.</a:t>
            </a:r>
          </a:p>
        </p:txBody>
      </p:sp>
      <p:graphicFrame>
        <p:nvGraphicFramePr>
          <p:cNvPr id="7" name="Table 6">
            <a:extLst>
              <a:ext uri="{FF2B5EF4-FFF2-40B4-BE49-F238E27FC236}">
                <a16:creationId xmlns:a16="http://schemas.microsoft.com/office/drawing/2014/main" id="{E41F6A70-CC5F-4F1A-8A9D-46021F165301}"/>
              </a:ext>
            </a:extLst>
          </p:cNvPr>
          <p:cNvGraphicFramePr>
            <a:graphicFrameLocks noGrp="1"/>
          </p:cNvGraphicFramePr>
          <p:nvPr>
            <p:extLst>
              <p:ext uri="{D42A27DB-BD31-4B8C-83A1-F6EECF244321}">
                <p14:modId xmlns:p14="http://schemas.microsoft.com/office/powerpoint/2010/main" val="1333724322"/>
              </p:ext>
            </p:extLst>
          </p:nvPr>
        </p:nvGraphicFramePr>
        <p:xfrm>
          <a:off x="1511943" y="1988841"/>
          <a:ext cx="10080000" cy="2664000"/>
        </p:xfrm>
        <a:graphic>
          <a:graphicData uri="http://schemas.openxmlformats.org/drawingml/2006/table">
            <a:tbl>
              <a:tblPr firstRow="1" firstCol="1" bandRow="1"/>
              <a:tblGrid>
                <a:gridCol w="10080000">
                  <a:extLst>
                    <a:ext uri="{9D8B030D-6E8A-4147-A177-3AD203B41FA5}">
                      <a16:colId xmlns:a16="http://schemas.microsoft.com/office/drawing/2014/main" val="2336376775"/>
                    </a:ext>
                  </a:extLst>
                </a:gridCol>
              </a:tblGrid>
              <a:tr h="64800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7.1</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Follow up </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 interventions and changes made to practice after an </a:t>
                      </a: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appropriate timeframe and at appropriate intervals</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(where relevant)</a:t>
                      </a:r>
                      <a:endParaRPr lang="en-GB" sz="1600" dirty="0">
                        <a:solidFill>
                          <a:schemeClr val="tx1"/>
                        </a:solidFill>
                        <a:effectLst/>
                        <a:latin typeface="Gill Sans MT Light"/>
                        <a:ea typeface="Calibri" panose="020F0502020204030204" pitchFamily="34" charset="0"/>
                        <a:cs typeface="Times New Roman" panose="02020603050405020304" pitchFamily="18" charset="0"/>
                      </a:endParaRPr>
                    </a:p>
                  </a:txBody>
                  <a:tcPr>
                    <a:lnL w="12700" cap="flat" cmpd="sng" algn="ctr">
                      <a:solidFill>
                        <a:srgbClr val="EC9F00"/>
                      </a:solidFill>
                      <a:prstDash val="solid"/>
                      <a:round/>
                      <a:headEnd type="none" w="med" len="med"/>
                      <a:tailEnd type="none" w="med" len="med"/>
                    </a:lnL>
                    <a:lnR w="12700" cap="flat" cmpd="sng" algn="ctr">
                      <a:solidFill>
                        <a:srgbClr val="EC9F00"/>
                      </a:solidFill>
                      <a:prstDash val="solid"/>
                      <a:round/>
                      <a:headEnd type="none" w="med" len="med"/>
                      <a:tailEnd type="none" w="med" len="med"/>
                    </a:lnR>
                    <a:lnT w="12700" cap="flat" cmpd="sng" algn="ctr">
                      <a:solidFill>
                        <a:srgbClr val="EC9F00"/>
                      </a:solidFill>
                      <a:prstDash val="solid"/>
                      <a:round/>
                      <a:headEnd type="none" w="med" len="med"/>
                      <a:tailEnd type="none" w="med" len="med"/>
                    </a:lnT>
                    <a:lnB w="12700" cap="flat" cmpd="sng" algn="ctr">
                      <a:solidFill>
                        <a:srgbClr val="EC9F00"/>
                      </a:solidFill>
                      <a:prstDash val="solid"/>
                      <a:round/>
                      <a:headEnd type="none" w="med" len="med"/>
                      <a:tailEnd type="none" w="med" len="med"/>
                    </a:lnB>
                  </a:tcPr>
                </a:tc>
                <a:extLst>
                  <a:ext uri="{0D108BD9-81ED-4DB2-BD59-A6C34878D82A}">
                    <a16:rowId xmlns:a16="http://schemas.microsoft.com/office/drawing/2014/main" val="964870752"/>
                  </a:ext>
                </a:extLst>
              </a:tr>
              <a:tr h="36000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7.2</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Interpret available data to </a:t>
                      </a: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assess the impact and effectiveness </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 interventions and changes made </a:t>
                      </a:r>
                      <a:endParaRPr lang="en-GB" sz="1600" dirty="0">
                        <a:solidFill>
                          <a:schemeClr val="tx1"/>
                        </a:solidFill>
                        <a:effectLst/>
                        <a:latin typeface="Gill Sans MT Light"/>
                        <a:ea typeface="Calibri" panose="020F0502020204030204" pitchFamily="34" charset="0"/>
                        <a:cs typeface="Times New Roman" panose="02020603050405020304" pitchFamily="18" charset="0"/>
                      </a:endParaRPr>
                    </a:p>
                  </a:txBody>
                  <a:tcPr>
                    <a:lnL w="12700" cap="flat" cmpd="sng" algn="ctr">
                      <a:solidFill>
                        <a:srgbClr val="EC9F00"/>
                      </a:solidFill>
                      <a:prstDash val="solid"/>
                      <a:round/>
                      <a:headEnd type="none" w="med" len="med"/>
                      <a:tailEnd type="none" w="med" len="med"/>
                    </a:lnL>
                    <a:lnR w="12700" cap="flat" cmpd="sng" algn="ctr">
                      <a:solidFill>
                        <a:srgbClr val="EC9F00"/>
                      </a:solidFill>
                      <a:prstDash val="solid"/>
                      <a:round/>
                      <a:headEnd type="none" w="med" len="med"/>
                      <a:tailEnd type="none" w="med" len="med"/>
                    </a:lnR>
                    <a:lnT w="12700" cap="flat" cmpd="sng" algn="ctr">
                      <a:solidFill>
                        <a:srgbClr val="EC9F00"/>
                      </a:solidFill>
                      <a:prstDash val="solid"/>
                      <a:round/>
                      <a:headEnd type="none" w="med" len="med"/>
                      <a:tailEnd type="none" w="med" len="med"/>
                    </a:lnT>
                    <a:lnB w="12700" cap="flat" cmpd="sng" algn="ctr">
                      <a:solidFill>
                        <a:srgbClr val="EC9F00"/>
                      </a:solidFill>
                      <a:prstDash val="solid"/>
                      <a:round/>
                      <a:headEnd type="none" w="med" len="med"/>
                      <a:tailEnd type="none" w="med" len="med"/>
                    </a:lnB>
                  </a:tcPr>
                </a:tc>
                <a:extLst>
                  <a:ext uri="{0D108BD9-81ED-4DB2-BD59-A6C34878D82A}">
                    <a16:rowId xmlns:a16="http://schemas.microsoft.com/office/drawing/2014/main" val="3057670307"/>
                  </a:ext>
                </a:extLst>
              </a:tr>
              <a:tr h="64800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7.3</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Use a risk management approach to </a:t>
                      </a: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regularly evaluate if outcomes have been met or if new interventions and changes to practice have been identified </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that need actioning to mitigate future risk </a:t>
                      </a:r>
                      <a:endParaRPr lang="en-GB" sz="1600" dirty="0">
                        <a:solidFill>
                          <a:schemeClr val="tx1"/>
                        </a:solidFill>
                        <a:effectLst/>
                        <a:latin typeface="Gill Sans MT Light"/>
                        <a:ea typeface="Calibri" panose="020F0502020204030204" pitchFamily="34" charset="0"/>
                        <a:cs typeface="Times New Roman" panose="02020603050405020304" pitchFamily="18" charset="0"/>
                      </a:endParaRPr>
                    </a:p>
                  </a:txBody>
                  <a:tcPr>
                    <a:lnL w="12700" cap="flat" cmpd="sng" algn="ctr">
                      <a:solidFill>
                        <a:srgbClr val="EC9F00"/>
                      </a:solidFill>
                      <a:prstDash val="solid"/>
                      <a:round/>
                      <a:headEnd type="none" w="med" len="med"/>
                      <a:tailEnd type="none" w="med" len="med"/>
                    </a:lnL>
                    <a:lnR w="12700" cap="flat" cmpd="sng" algn="ctr">
                      <a:solidFill>
                        <a:srgbClr val="EC9F00"/>
                      </a:solidFill>
                      <a:prstDash val="solid"/>
                      <a:round/>
                      <a:headEnd type="none" w="med" len="med"/>
                      <a:tailEnd type="none" w="med" len="med"/>
                    </a:lnR>
                    <a:lnT w="12700" cap="flat" cmpd="sng" algn="ctr">
                      <a:solidFill>
                        <a:srgbClr val="EC9F00"/>
                      </a:solidFill>
                      <a:prstDash val="solid"/>
                      <a:round/>
                      <a:headEnd type="none" w="med" len="med"/>
                      <a:tailEnd type="none" w="med" len="med"/>
                    </a:lnT>
                    <a:lnB w="12700" cap="flat" cmpd="sng" algn="ctr">
                      <a:solidFill>
                        <a:srgbClr val="EC9F00"/>
                      </a:solidFill>
                      <a:prstDash val="solid"/>
                      <a:round/>
                      <a:headEnd type="none" w="med" len="med"/>
                      <a:tailEnd type="none" w="med" len="med"/>
                    </a:lnB>
                  </a:tcPr>
                </a:tc>
                <a:extLst>
                  <a:ext uri="{0D108BD9-81ED-4DB2-BD59-A6C34878D82A}">
                    <a16:rowId xmlns:a16="http://schemas.microsoft.com/office/drawing/2014/main" val="3662658112"/>
                  </a:ext>
                </a:extLst>
              </a:tr>
              <a:tr h="36000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7.4</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Assess current systems </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used, including IT systems, and </a:t>
                      </a: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update</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where relevant and appropriate </a:t>
                      </a:r>
                      <a:endParaRPr lang="en-GB" sz="1600" dirty="0">
                        <a:solidFill>
                          <a:schemeClr val="tx1"/>
                        </a:solidFill>
                        <a:effectLst/>
                        <a:latin typeface="Gill Sans MT Light"/>
                        <a:ea typeface="Calibri" panose="020F0502020204030204" pitchFamily="34" charset="0"/>
                        <a:cs typeface="Times New Roman" panose="02020603050405020304" pitchFamily="18" charset="0"/>
                      </a:endParaRPr>
                    </a:p>
                  </a:txBody>
                  <a:tcPr>
                    <a:lnL w="12700" cap="flat" cmpd="sng" algn="ctr">
                      <a:solidFill>
                        <a:srgbClr val="EC9F00"/>
                      </a:solidFill>
                      <a:prstDash val="solid"/>
                      <a:round/>
                      <a:headEnd type="none" w="med" len="med"/>
                      <a:tailEnd type="none" w="med" len="med"/>
                    </a:lnL>
                    <a:lnR w="12700" cap="flat" cmpd="sng" algn="ctr">
                      <a:solidFill>
                        <a:srgbClr val="EC9F00"/>
                      </a:solidFill>
                      <a:prstDash val="solid"/>
                      <a:round/>
                      <a:headEnd type="none" w="med" len="med"/>
                      <a:tailEnd type="none" w="med" len="med"/>
                    </a:lnR>
                    <a:lnT w="12700" cap="flat" cmpd="sng" algn="ctr">
                      <a:solidFill>
                        <a:srgbClr val="EC9F00"/>
                      </a:solidFill>
                      <a:prstDash val="solid"/>
                      <a:round/>
                      <a:headEnd type="none" w="med" len="med"/>
                      <a:tailEnd type="none" w="med" len="med"/>
                    </a:lnT>
                    <a:lnB w="12700" cap="flat" cmpd="sng" algn="ctr">
                      <a:solidFill>
                        <a:srgbClr val="EC9F00"/>
                      </a:solidFill>
                      <a:prstDash val="solid"/>
                      <a:round/>
                      <a:headEnd type="none" w="med" len="med"/>
                      <a:tailEnd type="none" w="med" len="med"/>
                    </a:lnB>
                  </a:tcPr>
                </a:tc>
                <a:extLst>
                  <a:ext uri="{0D108BD9-81ED-4DB2-BD59-A6C34878D82A}">
                    <a16:rowId xmlns:a16="http://schemas.microsoft.com/office/drawing/2014/main" val="2054473788"/>
                  </a:ext>
                </a:extLst>
              </a:tr>
              <a:tr h="648000">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7.5 Assess risk management procedures and update </a:t>
                      </a:r>
                      <a:r>
                        <a:rPr lang="en-GB"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where relevant and appropriate to promote safety management.</a:t>
                      </a:r>
                      <a:endParaRPr lang="en-GB" sz="1600" dirty="0">
                        <a:solidFill>
                          <a:schemeClr val="tx1"/>
                        </a:solidFill>
                        <a:effectLst/>
                        <a:latin typeface="Gill Sans MT Light"/>
                        <a:ea typeface="Calibri" panose="020F0502020204030204" pitchFamily="34" charset="0"/>
                        <a:cs typeface="Times New Roman" panose="02020603050405020304" pitchFamily="18" charset="0"/>
                      </a:endParaRPr>
                    </a:p>
                  </a:txBody>
                  <a:tcPr>
                    <a:lnL w="12700" cap="flat" cmpd="sng" algn="ctr">
                      <a:solidFill>
                        <a:srgbClr val="EC9F00"/>
                      </a:solidFill>
                      <a:prstDash val="solid"/>
                      <a:round/>
                      <a:headEnd type="none" w="med" len="med"/>
                      <a:tailEnd type="none" w="med" len="med"/>
                    </a:lnL>
                    <a:lnR w="12700" cap="flat" cmpd="sng" algn="ctr">
                      <a:solidFill>
                        <a:srgbClr val="EC9F00"/>
                      </a:solidFill>
                      <a:prstDash val="solid"/>
                      <a:round/>
                      <a:headEnd type="none" w="med" len="med"/>
                      <a:tailEnd type="none" w="med" len="med"/>
                    </a:lnR>
                    <a:lnT w="12700" cap="flat" cmpd="sng" algn="ctr">
                      <a:solidFill>
                        <a:srgbClr val="EC9F00"/>
                      </a:solidFill>
                      <a:prstDash val="solid"/>
                      <a:round/>
                      <a:headEnd type="none" w="med" len="med"/>
                      <a:tailEnd type="none" w="med" len="med"/>
                    </a:lnT>
                    <a:lnB w="12700" cap="flat" cmpd="sng" algn="ctr">
                      <a:solidFill>
                        <a:srgbClr val="EC9F00"/>
                      </a:solidFill>
                      <a:prstDash val="solid"/>
                      <a:round/>
                      <a:headEnd type="none" w="med" len="med"/>
                      <a:tailEnd type="none" w="med" len="med"/>
                    </a:lnB>
                  </a:tcPr>
                </a:tc>
                <a:extLst>
                  <a:ext uri="{0D108BD9-81ED-4DB2-BD59-A6C34878D82A}">
                    <a16:rowId xmlns:a16="http://schemas.microsoft.com/office/drawing/2014/main" val="2128726464"/>
                  </a:ext>
                </a:extLst>
              </a:tr>
            </a:tbl>
          </a:graphicData>
        </a:graphic>
      </p:graphicFrame>
      <p:sp>
        <p:nvSpPr>
          <p:cNvPr id="2" name="Title 1">
            <a:extLst>
              <a:ext uri="{FF2B5EF4-FFF2-40B4-BE49-F238E27FC236}">
                <a16:creationId xmlns:a16="http://schemas.microsoft.com/office/drawing/2014/main" id="{A8491C2B-37B2-4773-81AA-6EE79BD64FF5}"/>
              </a:ext>
            </a:extLst>
          </p:cNvPr>
          <p:cNvSpPr>
            <a:spLocks noGrp="1"/>
          </p:cNvSpPr>
          <p:nvPr>
            <p:ph type="title"/>
          </p:nvPr>
        </p:nvSpPr>
        <p:spPr/>
        <p:txBody>
          <a:bodyPr/>
          <a:lstStyle/>
          <a:p>
            <a:r>
              <a:rPr lang="en-GB" sz="3200" dirty="0">
                <a:solidFill>
                  <a:srgbClr val="EC9F00"/>
                </a:solidFill>
              </a:rPr>
              <a:t>Standard 7: Evaluate (new)</a:t>
            </a:r>
          </a:p>
        </p:txBody>
      </p:sp>
    </p:spTree>
    <p:extLst>
      <p:ext uri="{BB962C8B-B14F-4D97-AF65-F5344CB8AC3E}">
        <p14:creationId xmlns:p14="http://schemas.microsoft.com/office/powerpoint/2010/main" val="2413478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3CCF2-F36E-519D-3E3A-600E022DE544}"/>
              </a:ext>
            </a:extLst>
          </p:cNvPr>
          <p:cNvPicPr>
            <a:picLocks noChangeAspect="1"/>
          </p:cNvPicPr>
          <p:nvPr/>
        </p:nvPicPr>
        <p:blipFill rotWithShape="1">
          <a:blip r:embed="rId3"/>
          <a:srcRect t="1080" r="3" b="388"/>
          <a:stretch/>
        </p:blipFill>
        <p:spPr>
          <a:xfrm>
            <a:off x="6915482" y="1304764"/>
            <a:ext cx="5242149" cy="4248472"/>
          </a:xfrm>
          <a:prstGeom prst="rect">
            <a:avLst/>
          </a:prstGeom>
        </p:spPr>
      </p:pic>
      <p:sp>
        <p:nvSpPr>
          <p:cNvPr id="6" name="Title 5">
            <a:extLst>
              <a:ext uri="{FF2B5EF4-FFF2-40B4-BE49-F238E27FC236}">
                <a16:creationId xmlns:a16="http://schemas.microsoft.com/office/drawing/2014/main" id="{C3124C87-32B2-ECCF-B2D7-D72640F4EB91}"/>
              </a:ext>
            </a:extLst>
          </p:cNvPr>
          <p:cNvSpPr>
            <a:spLocks noGrp="1"/>
          </p:cNvSpPr>
          <p:nvPr>
            <p:ph type="title"/>
          </p:nvPr>
        </p:nvSpPr>
        <p:spPr/>
        <p:txBody>
          <a:bodyPr/>
          <a:lstStyle/>
          <a:p>
            <a:r>
              <a:rPr lang="en-US" sz="3200" b="1" dirty="0"/>
              <a:t>Next steps?</a:t>
            </a:r>
            <a:endParaRPr lang="en-GB" sz="3200" dirty="0"/>
          </a:p>
        </p:txBody>
      </p:sp>
      <p:sp>
        <p:nvSpPr>
          <p:cNvPr id="7" name="Picture Placeholder 6">
            <a:extLst>
              <a:ext uri="{FF2B5EF4-FFF2-40B4-BE49-F238E27FC236}">
                <a16:creationId xmlns:a16="http://schemas.microsoft.com/office/drawing/2014/main" id="{72EEF16D-6951-E15F-DC03-2512614AB17B}"/>
              </a:ext>
            </a:extLst>
          </p:cNvPr>
          <p:cNvSpPr>
            <a:spLocks noGrp="1"/>
          </p:cNvSpPr>
          <p:nvPr>
            <p:ph type="pic" sz="quarter" idx="13"/>
          </p:nvPr>
        </p:nvSpPr>
        <p:spPr>
          <a:xfrm>
            <a:off x="2135560" y="1104602"/>
            <a:ext cx="4680520" cy="5492750"/>
          </a:xfrm>
        </p:spPr>
        <p:txBody>
          <a:bodyPr/>
          <a:lstStyle/>
          <a:p>
            <a:pPr marL="114300" indent="0" algn="l">
              <a:lnSpc>
                <a:spcPct val="90000"/>
              </a:lnSpc>
              <a:spcAft>
                <a:spcPts val="3000"/>
              </a:spcAft>
              <a:buNone/>
            </a:pPr>
            <a:r>
              <a:rPr lang="en-US" sz="2000" b="1" dirty="0">
                <a:solidFill>
                  <a:schemeClr val="tx1"/>
                </a:solidFill>
                <a:latin typeface="Arial" panose="020B0604020202020204" pitchFamily="34" charset="0"/>
                <a:cs typeface="Arial" panose="020B0604020202020204" pitchFamily="34" charset="0"/>
              </a:rPr>
              <a:t>Reflect</a:t>
            </a:r>
            <a:r>
              <a:rPr lang="en-US" sz="2000" dirty="0">
                <a:solidFill>
                  <a:schemeClr val="tx1"/>
                </a:solidFill>
                <a:latin typeface="Arial" panose="020B0604020202020204" pitchFamily="34" charset="0"/>
                <a:cs typeface="Arial" panose="020B0604020202020204" pitchFamily="34" charset="0"/>
              </a:rPr>
              <a:t> – How do you and your team currently deal with patient safety incidents? Do you know who does what? </a:t>
            </a:r>
            <a:r>
              <a:rPr lang="en-US" sz="2000" dirty="0">
                <a:latin typeface="Arial" panose="020B0604020202020204" pitchFamily="34" charset="0"/>
                <a:cs typeface="Arial" panose="020B0604020202020204" pitchFamily="34" charset="0"/>
              </a:rPr>
              <a:t>D</a:t>
            </a:r>
            <a:r>
              <a:rPr lang="en-US" sz="2000" dirty="0">
                <a:solidFill>
                  <a:schemeClr val="tx1"/>
                </a:solidFill>
                <a:latin typeface="Arial" panose="020B0604020202020204" pitchFamily="34" charset="0"/>
                <a:cs typeface="Arial" panose="020B0604020202020204" pitchFamily="34" charset="0"/>
              </a:rPr>
              <a:t>o they align with current patient safety processes? </a:t>
            </a:r>
          </a:p>
          <a:p>
            <a:pPr marL="114300" indent="0" algn="l">
              <a:lnSpc>
                <a:spcPct val="90000"/>
              </a:lnSpc>
              <a:spcAft>
                <a:spcPts val="3000"/>
              </a:spcAft>
              <a:buNone/>
            </a:pPr>
            <a:r>
              <a:rPr lang="en-US" sz="2000" b="1" dirty="0">
                <a:solidFill>
                  <a:schemeClr val="tx1"/>
                </a:solidFill>
                <a:latin typeface="Arial" panose="020B0604020202020204" pitchFamily="34" charset="0"/>
                <a:cs typeface="Arial" panose="020B0604020202020204" pitchFamily="34" charset="0"/>
              </a:rPr>
              <a:t>Plan</a:t>
            </a:r>
            <a:r>
              <a:rPr lang="en-US" sz="2000" dirty="0">
                <a:solidFill>
                  <a:schemeClr val="tx1"/>
                </a:solidFill>
                <a:latin typeface="Arial" panose="020B0604020202020204" pitchFamily="34" charset="0"/>
                <a:cs typeface="Arial" panose="020B0604020202020204" pitchFamily="34" charset="0"/>
              </a:rPr>
              <a:t> – What could be improved?</a:t>
            </a:r>
          </a:p>
          <a:p>
            <a:pPr marL="114300" indent="0">
              <a:spcAft>
                <a:spcPts val="3000"/>
              </a:spcAft>
              <a:buNone/>
            </a:pPr>
            <a:r>
              <a:rPr lang="en-US" sz="2000" b="1" dirty="0">
                <a:solidFill>
                  <a:schemeClr val="tx1"/>
                </a:solidFill>
                <a:latin typeface="Arial" panose="020B0604020202020204" pitchFamily="34" charset="0"/>
                <a:cs typeface="Arial" panose="020B0604020202020204" pitchFamily="34" charset="0"/>
              </a:rPr>
              <a:t>Act</a:t>
            </a:r>
            <a:r>
              <a:rPr lang="en-US" sz="2000" dirty="0">
                <a:solidFill>
                  <a:schemeClr val="tx1"/>
                </a:solidFill>
                <a:latin typeface="Arial" panose="020B0604020202020204" pitchFamily="34" charset="0"/>
                <a:cs typeface="Arial" panose="020B0604020202020204" pitchFamily="34" charset="0"/>
              </a:rPr>
              <a:t> – Share your examples of best practice and learning. Share with the RPS too at: </a:t>
            </a:r>
            <a:r>
              <a:rPr lang="en-US" sz="2000" dirty="0">
                <a:solidFill>
                  <a:schemeClr val="tx1"/>
                </a:solidFill>
                <a:latin typeface="Arial" panose="020B0604020202020204" pitchFamily="34" charset="0"/>
                <a:cs typeface="Arial" panose="020B0604020202020204" pitchFamily="34" charset="0"/>
                <a:hlinkClick r:id="rId4"/>
              </a:rPr>
              <a:t>support@rpharms.com</a:t>
            </a:r>
            <a:endParaRPr lang="en-US" sz="2000" dirty="0">
              <a:latin typeface="Arial" panose="020B0604020202020204" pitchFamily="34" charset="0"/>
              <a:cs typeface="Arial" panose="020B0604020202020204" pitchFamily="34" charset="0"/>
            </a:endParaRPr>
          </a:p>
          <a:p>
            <a:pPr marL="114300" indent="0" algn="l">
              <a:lnSpc>
                <a:spcPct val="90000"/>
              </a:lnSpc>
              <a:spcAft>
                <a:spcPts val="3000"/>
              </a:spcAft>
              <a:buNone/>
            </a:pPr>
            <a:r>
              <a:rPr lang="en-US" sz="2000" b="1" dirty="0">
                <a:solidFill>
                  <a:schemeClr val="tx1"/>
                </a:solidFill>
                <a:latin typeface="Arial" panose="020B0604020202020204" pitchFamily="34" charset="0"/>
                <a:cs typeface="Arial" panose="020B0604020202020204" pitchFamily="34" charset="0"/>
              </a:rPr>
              <a:t>Evaluate</a:t>
            </a:r>
            <a:r>
              <a:rPr lang="en-US" sz="2000" dirty="0">
                <a:solidFill>
                  <a:schemeClr val="tx1"/>
                </a:solidFill>
                <a:latin typeface="Arial" panose="020B0604020202020204" pitchFamily="34" charset="0"/>
                <a:cs typeface="Arial" panose="020B0604020202020204" pitchFamily="34" charset="0"/>
              </a:rPr>
              <a:t> – Review regularly and look for ways to </a:t>
            </a:r>
            <a:r>
              <a:rPr lang="en-GB" sz="2000" dirty="0">
                <a:effectLst/>
                <a:latin typeface="Arial" panose="020B0604020202020204" pitchFamily="34" charset="0"/>
                <a:ea typeface="Times New Roman" panose="02020603050405020304" pitchFamily="18" charset="0"/>
                <a:cs typeface="Arial" panose="020B0604020202020204" pitchFamily="34" charset="0"/>
              </a:rPr>
              <a:t>continuously improve ways of working and safety culture.</a:t>
            </a:r>
            <a:endParaRPr lang="en-GB" sz="2000" dirty="0">
              <a:latin typeface="Arial" panose="020B0604020202020204" pitchFamily="34" charset="0"/>
              <a:cs typeface="Arial" panose="020B0604020202020204" pitchFamily="34" charset="0"/>
            </a:endParaRPr>
          </a:p>
        </p:txBody>
      </p:sp>
      <p:pic>
        <p:nvPicPr>
          <p:cNvPr id="10" name="Graphic 9" descr="Badge 1 with solid fill">
            <a:extLst>
              <a:ext uri="{FF2B5EF4-FFF2-40B4-BE49-F238E27FC236}">
                <a16:creationId xmlns:a16="http://schemas.microsoft.com/office/drawing/2014/main" id="{32CE0736-D16E-A1BE-3E3B-689A22A10B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59496" y="1484784"/>
            <a:ext cx="626368" cy="626368"/>
          </a:xfrm>
          <a:prstGeom prst="rect">
            <a:avLst/>
          </a:prstGeom>
        </p:spPr>
      </p:pic>
      <p:pic>
        <p:nvPicPr>
          <p:cNvPr id="12" name="Graphic 11" descr="Badge 4 with solid fill">
            <a:extLst>
              <a:ext uri="{FF2B5EF4-FFF2-40B4-BE49-F238E27FC236}">
                <a16:creationId xmlns:a16="http://schemas.microsoft.com/office/drawing/2014/main" id="{5388E1B4-A6C1-E081-37A7-983C18A757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59496" y="5250904"/>
            <a:ext cx="626368" cy="626368"/>
          </a:xfrm>
          <a:prstGeom prst="rect">
            <a:avLst/>
          </a:prstGeom>
        </p:spPr>
      </p:pic>
      <p:pic>
        <p:nvPicPr>
          <p:cNvPr id="17" name="Graphic 16" descr="Badge 3 with solid fill">
            <a:extLst>
              <a:ext uri="{FF2B5EF4-FFF2-40B4-BE49-F238E27FC236}">
                <a16:creationId xmlns:a16="http://schemas.microsoft.com/office/drawing/2014/main" id="{6705D4AD-2DD6-008A-CA15-03FCAFF999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59496" y="3882752"/>
            <a:ext cx="626368" cy="626368"/>
          </a:xfrm>
          <a:prstGeom prst="rect">
            <a:avLst/>
          </a:prstGeom>
        </p:spPr>
      </p:pic>
      <p:pic>
        <p:nvPicPr>
          <p:cNvPr id="19" name="Graphic 18" descr="Badge with solid fill">
            <a:extLst>
              <a:ext uri="{FF2B5EF4-FFF2-40B4-BE49-F238E27FC236}">
                <a16:creationId xmlns:a16="http://schemas.microsoft.com/office/drawing/2014/main" id="{785B1FAE-3892-AD08-AB06-CAB05BA647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59496" y="2852936"/>
            <a:ext cx="626368" cy="626368"/>
          </a:xfrm>
          <a:prstGeom prst="rect">
            <a:avLst/>
          </a:prstGeom>
        </p:spPr>
      </p:pic>
    </p:spTree>
    <p:extLst>
      <p:ext uri="{BB962C8B-B14F-4D97-AF65-F5344CB8AC3E}">
        <p14:creationId xmlns:p14="http://schemas.microsoft.com/office/powerpoint/2010/main" val="77707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82AE40-575B-4DD6-A676-2E2759260BBB}"/>
              </a:ext>
            </a:extLst>
          </p:cNvPr>
          <p:cNvSpPr>
            <a:spLocks noGrp="1"/>
          </p:cNvSpPr>
          <p:nvPr>
            <p:ph type="body" sz="quarter" idx="10"/>
          </p:nvPr>
        </p:nvSpPr>
        <p:spPr/>
        <p:txBody>
          <a:bodyPr/>
          <a:lstStyle/>
          <a:p>
            <a:endParaRPr lang="en-GB"/>
          </a:p>
        </p:txBody>
      </p:sp>
      <p:sp>
        <p:nvSpPr>
          <p:cNvPr id="5" name="Title 4">
            <a:extLst>
              <a:ext uri="{FF2B5EF4-FFF2-40B4-BE49-F238E27FC236}">
                <a16:creationId xmlns:a16="http://schemas.microsoft.com/office/drawing/2014/main" id="{7C6A9581-C20B-42F2-94C7-6227C9544B64}"/>
              </a:ext>
            </a:extLst>
          </p:cNvPr>
          <p:cNvSpPr>
            <a:spLocks noGrp="1"/>
          </p:cNvSpPr>
          <p:nvPr>
            <p:ph type="title"/>
          </p:nvPr>
        </p:nvSpPr>
        <p:spPr>
          <a:xfrm>
            <a:off x="2171976" y="2951233"/>
            <a:ext cx="7556500" cy="1325563"/>
          </a:xfrm>
        </p:spPr>
        <p:txBody>
          <a:bodyPr/>
          <a:lstStyle/>
          <a:p>
            <a:r>
              <a:rPr lang="en-GB" dirty="0"/>
              <a:t>Thank you</a:t>
            </a:r>
          </a:p>
        </p:txBody>
      </p:sp>
    </p:spTree>
    <p:extLst>
      <p:ext uri="{BB962C8B-B14F-4D97-AF65-F5344CB8AC3E}">
        <p14:creationId xmlns:p14="http://schemas.microsoft.com/office/powerpoint/2010/main" val="261947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BF0164-28F7-4A1D-AE0A-DB0182B59468}"/>
              </a:ext>
            </a:extLst>
          </p:cNvPr>
          <p:cNvSpPr>
            <a:spLocks noGrp="1"/>
          </p:cNvSpPr>
          <p:nvPr>
            <p:ph type="body" sz="quarter" idx="10"/>
          </p:nvPr>
        </p:nvSpPr>
        <p:spPr/>
        <p:txBody>
          <a:bodyPr/>
          <a:lstStyle/>
          <a:p>
            <a:endParaRPr lang="en-GB"/>
          </a:p>
        </p:txBody>
      </p:sp>
      <p:sp>
        <p:nvSpPr>
          <p:cNvPr id="5" name="Title 2">
            <a:extLst>
              <a:ext uri="{FF2B5EF4-FFF2-40B4-BE49-F238E27FC236}">
                <a16:creationId xmlns:a16="http://schemas.microsoft.com/office/drawing/2014/main" id="{DC2CCFA2-CAFF-DD44-9C5B-51E8C7F5F89F}"/>
              </a:ext>
            </a:extLst>
          </p:cNvPr>
          <p:cNvSpPr txBox="1">
            <a:spLocks/>
          </p:cNvSpPr>
          <p:nvPr/>
        </p:nvSpPr>
        <p:spPr>
          <a:xfrm>
            <a:off x="2295962" y="748404"/>
            <a:ext cx="7556500" cy="3528392"/>
          </a:xfrm>
          <a:prstGeom prst="rect">
            <a:avLst/>
          </a:prstGeom>
          <a:noFill/>
        </p:spPr>
        <p:txBody>
          <a:bodyPr/>
          <a:lstStyle>
            <a:lvl1pPr algn="ctr" defTabSz="914400" rtl="0" eaLnBrk="1" latinLnBrk="0" hangingPunct="1">
              <a:lnSpc>
                <a:spcPct val="90000"/>
              </a:lnSpc>
              <a:spcBef>
                <a:spcPct val="0"/>
              </a:spcBef>
              <a:buNone/>
              <a:defRPr sz="4800" b="1" kern="1200">
                <a:solidFill>
                  <a:schemeClr val="bg1"/>
                </a:solidFill>
                <a:latin typeface="Georgia" panose="02040502050405020303" pitchFamily="18" charset="0"/>
                <a:ea typeface="+mj-ea"/>
                <a:cs typeface="+mj-cs"/>
              </a:defRPr>
            </a:lvl1pPr>
          </a:lstStyle>
          <a:p>
            <a:r>
              <a:rPr lang="en-GB" sz="35000" dirty="0">
                <a:solidFill>
                  <a:schemeClr val="accent1"/>
                </a:solidFill>
              </a:rPr>
              <a:t>1</a:t>
            </a:r>
            <a:br>
              <a:rPr lang="en-GB" dirty="0"/>
            </a:br>
            <a:endParaRPr lang="en-GB" dirty="0"/>
          </a:p>
        </p:txBody>
      </p:sp>
      <p:sp>
        <p:nvSpPr>
          <p:cNvPr id="3" name="Title 2"/>
          <p:cNvSpPr>
            <a:spLocks noGrp="1"/>
          </p:cNvSpPr>
          <p:nvPr>
            <p:ph type="title"/>
          </p:nvPr>
        </p:nvSpPr>
        <p:spPr>
          <a:xfrm>
            <a:off x="2295962" y="2953592"/>
            <a:ext cx="7556500" cy="714129"/>
          </a:xfrm>
        </p:spPr>
        <p:txBody>
          <a:bodyPr/>
          <a:lstStyle/>
          <a:p>
            <a:r>
              <a:rPr lang="en-GB" sz="4800" dirty="0"/>
              <a:t>Background</a:t>
            </a:r>
            <a:br>
              <a:rPr lang="en-GB" sz="4800" dirty="0"/>
            </a:br>
            <a:endParaRPr lang="en-GB" dirty="0"/>
          </a:p>
        </p:txBody>
      </p:sp>
    </p:spTree>
    <p:extLst>
      <p:ext uri="{BB962C8B-B14F-4D97-AF65-F5344CB8AC3E}">
        <p14:creationId xmlns:p14="http://schemas.microsoft.com/office/powerpoint/2010/main" val="3432340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3D54-6378-D839-478E-AB73DE6BAAF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1A790BF-C0A6-C88C-4789-A3C043ABED3E}"/>
              </a:ext>
            </a:extLst>
          </p:cNvPr>
          <p:cNvSpPr>
            <a:spLocks noGrp="1"/>
          </p:cNvSpPr>
          <p:nvPr>
            <p:ph type="body" sz="quarter" idx="10"/>
          </p:nvPr>
        </p:nvSpPr>
        <p:spPr/>
        <p:txBody>
          <a:bodyPr/>
          <a:lstStyle/>
          <a:p>
            <a:endParaRPr lang="en-GB"/>
          </a:p>
        </p:txBody>
      </p:sp>
      <p:sp>
        <p:nvSpPr>
          <p:cNvPr id="5" name="Title 4">
            <a:extLst>
              <a:ext uri="{FF2B5EF4-FFF2-40B4-BE49-F238E27FC236}">
                <a16:creationId xmlns:a16="http://schemas.microsoft.com/office/drawing/2014/main" id="{EF2AB267-A6F0-1D79-5995-2E82D63D4E85}"/>
              </a:ext>
            </a:extLst>
          </p:cNvPr>
          <p:cNvSpPr>
            <a:spLocks noGrp="1"/>
          </p:cNvSpPr>
          <p:nvPr>
            <p:ph type="title"/>
          </p:nvPr>
        </p:nvSpPr>
        <p:spPr>
          <a:xfrm>
            <a:off x="2171976" y="2951233"/>
            <a:ext cx="7556500" cy="1325563"/>
          </a:xfrm>
        </p:spPr>
        <p:txBody>
          <a:bodyPr/>
          <a:lstStyle/>
          <a:p>
            <a:r>
              <a:rPr lang="en-GB" dirty="0"/>
              <a:t>Q&amp;A time</a:t>
            </a:r>
          </a:p>
        </p:txBody>
      </p:sp>
    </p:spTree>
    <p:extLst>
      <p:ext uri="{BB962C8B-B14F-4D97-AF65-F5344CB8AC3E}">
        <p14:creationId xmlns:p14="http://schemas.microsoft.com/office/powerpoint/2010/main" val="3762361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AE2ED6D-92B5-A9FF-D1AB-E2E52D8872AF}"/>
              </a:ext>
            </a:extLst>
          </p:cNvPr>
          <p:cNvSpPr/>
          <p:nvPr/>
        </p:nvSpPr>
        <p:spPr>
          <a:xfrm>
            <a:off x="1616738" y="764704"/>
            <a:ext cx="6423478" cy="1883056"/>
          </a:xfrm>
          <a:custGeom>
            <a:avLst/>
            <a:gdLst>
              <a:gd name="connsiteX0" fmla="*/ 0 w 7204038"/>
              <a:gd name="connsiteY0" fmla="*/ 0 h 1883056"/>
              <a:gd name="connsiteX1" fmla="*/ 7204038 w 7204038"/>
              <a:gd name="connsiteY1" fmla="*/ 0 h 1883056"/>
              <a:gd name="connsiteX2" fmla="*/ 7204038 w 7204038"/>
              <a:gd name="connsiteY2" fmla="*/ 1883056 h 1883056"/>
              <a:gd name="connsiteX3" fmla="*/ 0 w 7204038"/>
              <a:gd name="connsiteY3" fmla="*/ 1883056 h 1883056"/>
              <a:gd name="connsiteX4" fmla="*/ 0 w 7204038"/>
              <a:gd name="connsiteY4" fmla="*/ 0 h 188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038" h="1883056">
                <a:moveTo>
                  <a:pt x="0" y="0"/>
                </a:moveTo>
                <a:lnTo>
                  <a:pt x="7204038" y="0"/>
                </a:lnTo>
                <a:lnTo>
                  <a:pt x="7204038" y="1883056"/>
                </a:lnTo>
                <a:lnTo>
                  <a:pt x="0" y="1883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 RPS, </a:t>
            </a:r>
            <a:r>
              <a:rPr lang="en-GB" sz="2000" kern="1200" dirty="0">
                <a:latin typeface="Arial" panose="020B0604020202020204" pitchFamily="34" charset="0"/>
                <a:cs typeface="Arial" panose="020B0604020202020204" pitchFamily="34" charset="0"/>
              </a:rPr>
              <a:t>Association of Pharmacy Technicians (</a:t>
            </a:r>
            <a:r>
              <a:rPr lang="en-GB" sz="2000" kern="1200" dirty="0" err="1">
                <a:latin typeface="Arial" panose="020B0604020202020204" pitchFamily="34" charset="0"/>
                <a:cs typeface="Arial" panose="020B0604020202020204" pitchFamily="34" charset="0"/>
              </a:rPr>
              <a:t>APTUK</a:t>
            </a:r>
            <a:r>
              <a:rPr lang="en-GB" sz="2000" kern="1200" dirty="0">
                <a:latin typeface="Arial" panose="020B0604020202020204" pitchFamily="34" charset="0"/>
                <a:cs typeface="Arial" panose="020B0604020202020204" pitchFamily="34" charset="0"/>
              </a:rPr>
              <a:t>) and Pharmacy Forum NI </a:t>
            </a:r>
            <a:r>
              <a:rPr lang="en-US" sz="2000" kern="1200" dirty="0">
                <a:latin typeface="Arial" panose="020B0604020202020204" pitchFamily="34" charset="0"/>
                <a:cs typeface="Arial" panose="020B0604020202020204" pitchFamily="34" charset="0"/>
              </a:rPr>
              <a:t>published: </a:t>
            </a:r>
          </a:p>
          <a:p>
            <a:pPr marL="0" lvl="0" indent="0" algn="ctr" defTabSz="889000">
              <a:lnSpc>
                <a:spcPct val="90000"/>
              </a:lnSpc>
              <a:spcBef>
                <a:spcPct val="0"/>
              </a:spcBef>
              <a:spcAft>
                <a:spcPct val="35000"/>
              </a:spcAft>
              <a:buNone/>
            </a:pPr>
            <a:r>
              <a:rPr lang="en-US" sz="2000" b="1" i="1" kern="1200" dirty="0">
                <a:latin typeface="Arial" panose="020B0604020202020204" pitchFamily="34" charset="0"/>
                <a:cs typeface="Arial" panose="020B0604020202020204" pitchFamily="34" charset="0"/>
              </a:rPr>
              <a:t>P</a:t>
            </a:r>
            <a:r>
              <a:rPr lang="en-GB" sz="2000" b="1" i="1" kern="1200" dirty="0">
                <a:latin typeface="Arial" panose="020B0604020202020204" pitchFamily="34" charset="0"/>
                <a:cs typeface="Arial" panose="020B0604020202020204" pitchFamily="34" charset="0"/>
              </a:rPr>
              <a:t>rofessional standards for the reporting, learning, sharing, taking action and review of incidents</a:t>
            </a:r>
            <a:endParaRPr lang="en-US" sz="2000" kern="1200"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754918CC-D24A-4ABE-4FB8-116EF30FA7B3}"/>
              </a:ext>
            </a:extLst>
          </p:cNvPr>
          <p:cNvSpPr/>
          <p:nvPr/>
        </p:nvSpPr>
        <p:spPr>
          <a:xfrm>
            <a:off x="5447928" y="4149080"/>
            <a:ext cx="5904656" cy="1883056"/>
          </a:xfrm>
          <a:custGeom>
            <a:avLst/>
            <a:gdLst>
              <a:gd name="connsiteX0" fmla="*/ 0 w 4197924"/>
              <a:gd name="connsiteY0" fmla="*/ 0 h 1883056"/>
              <a:gd name="connsiteX1" fmla="*/ 4197924 w 4197924"/>
              <a:gd name="connsiteY1" fmla="*/ 0 h 1883056"/>
              <a:gd name="connsiteX2" fmla="*/ 4197924 w 4197924"/>
              <a:gd name="connsiteY2" fmla="*/ 1883056 h 1883056"/>
              <a:gd name="connsiteX3" fmla="*/ 0 w 4197924"/>
              <a:gd name="connsiteY3" fmla="*/ 1883056 h 1883056"/>
              <a:gd name="connsiteX4" fmla="*/ 0 w 4197924"/>
              <a:gd name="connsiteY4" fmla="*/ 0 h 188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924" h="1883056">
                <a:moveTo>
                  <a:pt x="0" y="0"/>
                </a:moveTo>
                <a:lnTo>
                  <a:pt x="4197924" y="0"/>
                </a:lnTo>
                <a:lnTo>
                  <a:pt x="4197924" y="1883056"/>
                </a:lnTo>
                <a:lnTo>
                  <a:pt x="0" y="18830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They updated the standards and published them as: </a:t>
            </a:r>
          </a:p>
          <a:p>
            <a:pPr marL="0" lvl="0" indent="0" algn="ctr" defTabSz="889000">
              <a:lnSpc>
                <a:spcPct val="90000"/>
              </a:lnSpc>
              <a:spcBef>
                <a:spcPct val="0"/>
              </a:spcBef>
              <a:spcAft>
                <a:spcPct val="35000"/>
              </a:spcAft>
              <a:buNone/>
            </a:pPr>
            <a:r>
              <a:rPr lang="en-GB" sz="2000" b="1" i="1" kern="1200" dirty="0">
                <a:latin typeface="Arial" panose="020B0604020202020204" pitchFamily="34" charset="0"/>
                <a:cs typeface="Arial" panose="020B0604020202020204" pitchFamily="34" charset="0"/>
              </a:rPr>
              <a:t>Patient safety professional standards – responding to patient safety incidents</a:t>
            </a:r>
            <a:endParaRPr lang="en-US" sz="2000" kern="12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A6786045-A587-75D7-68DF-074E6B693456}"/>
              </a:ext>
            </a:extLst>
          </p:cNvPr>
          <p:cNvGrpSpPr/>
          <p:nvPr/>
        </p:nvGrpSpPr>
        <p:grpSpPr>
          <a:xfrm>
            <a:off x="3390752" y="2602952"/>
            <a:ext cx="6418608" cy="1614049"/>
            <a:chOff x="3287688" y="2602952"/>
            <a:chExt cx="6418608" cy="1614049"/>
          </a:xfrm>
        </p:grpSpPr>
        <p:grpSp>
          <p:nvGrpSpPr>
            <p:cNvPr id="17" name="Group 16">
              <a:extLst>
                <a:ext uri="{FF2B5EF4-FFF2-40B4-BE49-F238E27FC236}">
                  <a16:creationId xmlns:a16="http://schemas.microsoft.com/office/drawing/2014/main" id="{1E30E229-9126-E57B-45CC-C947B3030322}"/>
                </a:ext>
              </a:extLst>
            </p:cNvPr>
            <p:cNvGrpSpPr/>
            <p:nvPr/>
          </p:nvGrpSpPr>
          <p:grpSpPr>
            <a:xfrm>
              <a:off x="3287688" y="2602952"/>
              <a:ext cx="2890216" cy="1076033"/>
              <a:chOff x="3287688" y="2602952"/>
              <a:chExt cx="2890216" cy="1076033"/>
            </a:xfrm>
          </p:grpSpPr>
          <p:sp>
            <p:nvSpPr>
              <p:cNvPr id="6" name="Freeform: Shape 5">
                <a:extLst>
                  <a:ext uri="{FF2B5EF4-FFF2-40B4-BE49-F238E27FC236}">
                    <a16:creationId xmlns:a16="http://schemas.microsoft.com/office/drawing/2014/main" id="{CD95EA7B-40A9-32CC-243B-DDE90FD11CE6}"/>
                  </a:ext>
                </a:extLst>
              </p:cNvPr>
              <p:cNvSpPr/>
              <p:nvPr/>
            </p:nvSpPr>
            <p:spPr>
              <a:xfrm>
                <a:off x="3287688" y="3140968"/>
                <a:ext cx="2890216" cy="538017"/>
              </a:xfrm>
              <a:custGeom>
                <a:avLst/>
                <a:gdLst>
                  <a:gd name="connsiteX0" fmla="*/ 89671 w 538016"/>
                  <a:gd name="connsiteY0" fmla="*/ 0 h 2890216"/>
                  <a:gd name="connsiteX1" fmla="*/ 448345 w 538016"/>
                  <a:gd name="connsiteY1" fmla="*/ 0 h 2890216"/>
                  <a:gd name="connsiteX2" fmla="*/ 538016 w 538016"/>
                  <a:gd name="connsiteY2" fmla="*/ 89671 h 2890216"/>
                  <a:gd name="connsiteX3" fmla="*/ 538016 w 538016"/>
                  <a:gd name="connsiteY3" fmla="*/ 2890216 h 2890216"/>
                  <a:gd name="connsiteX4" fmla="*/ 538016 w 538016"/>
                  <a:gd name="connsiteY4" fmla="*/ 2890216 h 2890216"/>
                  <a:gd name="connsiteX5" fmla="*/ 0 w 538016"/>
                  <a:gd name="connsiteY5" fmla="*/ 2890216 h 2890216"/>
                  <a:gd name="connsiteX6" fmla="*/ 0 w 538016"/>
                  <a:gd name="connsiteY6" fmla="*/ 2890216 h 2890216"/>
                  <a:gd name="connsiteX7" fmla="*/ 0 w 538016"/>
                  <a:gd name="connsiteY7" fmla="*/ 89671 h 2890216"/>
                  <a:gd name="connsiteX8" fmla="*/ 89671 w 538016"/>
                  <a:gd name="connsiteY8" fmla="*/ 0 h 289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016" h="2890216">
                    <a:moveTo>
                      <a:pt x="0" y="2408503"/>
                    </a:moveTo>
                    <a:lnTo>
                      <a:pt x="0" y="481713"/>
                    </a:lnTo>
                    <a:cubicBezTo>
                      <a:pt x="0" y="215672"/>
                      <a:pt x="7473" y="3"/>
                      <a:pt x="16692" y="3"/>
                    </a:cubicBezTo>
                    <a:lnTo>
                      <a:pt x="538016" y="3"/>
                    </a:lnTo>
                    <a:lnTo>
                      <a:pt x="538016" y="3"/>
                    </a:lnTo>
                    <a:lnTo>
                      <a:pt x="538016" y="2890213"/>
                    </a:lnTo>
                    <a:lnTo>
                      <a:pt x="538016" y="2890213"/>
                    </a:lnTo>
                    <a:lnTo>
                      <a:pt x="16692" y="2890213"/>
                    </a:lnTo>
                    <a:cubicBezTo>
                      <a:pt x="7473" y="2890213"/>
                      <a:pt x="0" y="2674544"/>
                      <a:pt x="0" y="2408503"/>
                    </a:cubicBezTo>
                    <a:close/>
                  </a:path>
                </a:pathLst>
              </a:custGeom>
              <a:solidFill>
                <a:schemeClr val="accent1"/>
              </a:solidFill>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8664" tIns="178664" rIns="152400" bIns="178665" numCol="1" spcCol="1270" anchor="ctr" anchorCtr="1">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2016</a:t>
                </a:r>
              </a:p>
            </p:txBody>
          </p:sp>
          <p:sp>
            <p:nvSpPr>
              <p:cNvPr id="9" name="Straight Connector 8">
                <a:extLst>
                  <a:ext uri="{FF2B5EF4-FFF2-40B4-BE49-F238E27FC236}">
                    <a16:creationId xmlns:a16="http://schemas.microsoft.com/office/drawing/2014/main" id="{E455F2AB-EB9B-87B1-328A-F1BA75A1B608}"/>
                  </a:ext>
                </a:extLst>
              </p:cNvPr>
              <p:cNvSpPr/>
              <p:nvPr/>
            </p:nvSpPr>
            <p:spPr>
              <a:xfrm>
                <a:off x="4732796" y="2710555"/>
                <a:ext cx="0" cy="430412"/>
              </a:xfrm>
              <a:prstGeom prst="line">
                <a:avLst/>
              </a:prstGeom>
              <a:noFill/>
              <a:ln w="6350" cap="flat" cmpd="sng" algn="ctr">
                <a:solidFill>
                  <a:schemeClr val="accent1">
                    <a:lumMod val="60000"/>
                    <a:lumOff val="4000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10" name="Oval 9">
                <a:extLst>
                  <a:ext uri="{FF2B5EF4-FFF2-40B4-BE49-F238E27FC236}">
                    <a16:creationId xmlns:a16="http://schemas.microsoft.com/office/drawing/2014/main" id="{6B09315F-DB05-0012-324C-88471961430E}"/>
                  </a:ext>
                </a:extLst>
              </p:cNvPr>
              <p:cNvSpPr/>
              <p:nvPr/>
            </p:nvSpPr>
            <p:spPr>
              <a:xfrm>
                <a:off x="4678995" y="2602952"/>
                <a:ext cx="107603" cy="107603"/>
              </a:xfrm>
              <a:prstGeom prst="ellipse">
                <a:avLst/>
              </a:pr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GB"/>
              </a:p>
            </p:txBody>
          </p:sp>
        </p:grpSp>
        <p:grpSp>
          <p:nvGrpSpPr>
            <p:cNvPr id="16" name="Group 15">
              <a:extLst>
                <a:ext uri="{FF2B5EF4-FFF2-40B4-BE49-F238E27FC236}">
                  <a16:creationId xmlns:a16="http://schemas.microsoft.com/office/drawing/2014/main" id="{75DBFCA2-7811-410D-F7C1-0FC3ED1FBC14}"/>
                </a:ext>
              </a:extLst>
            </p:cNvPr>
            <p:cNvGrpSpPr/>
            <p:nvPr/>
          </p:nvGrpSpPr>
          <p:grpSpPr>
            <a:xfrm>
              <a:off x="6816080" y="3140968"/>
              <a:ext cx="2890216" cy="1076033"/>
              <a:chOff x="6816080" y="3140968"/>
              <a:chExt cx="2890216" cy="1076033"/>
            </a:xfrm>
          </p:grpSpPr>
          <p:sp>
            <p:nvSpPr>
              <p:cNvPr id="11" name="Freeform: Shape 10">
                <a:extLst>
                  <a:ext uri="{FF2B5EF4-FFF2-40B4-BE49-F238E27FC236}">
                    <a16:creationId xmlns:a16="http://schemas.microsoft.com/office/drawing/2014/main" id="{B629C893-465F-E37B-138C-251018EBFC1F}"/>
                  </a:ext>
                </a:extLst>
              </p:cNvPr>
              <p:cNvSpPr/>
              <p:nvPr/>
            </p:nvSpPr>
            <p:spPr>
              <a:xfrm>
                <a:off x="6816080" y="3140968"/>
                <a:ext cx="2890216" cy="538016"/>
              </a:xfrm>
              <a:custGeom>
                <a:avLst/>
                <a:gdLst>
                  <a:gd name="connsiteX0" fmla="*/ 89671 w 538016"/>
                  <a:gd name="connsiteY0" fmla="*/ 0 h 2890216"/>
                  <a:gd name="connsiteX1" fmla="*/ 448345 w 538016"/>
                  <a:gd name="connsiteY1" fmla="*/ 0 h 2890216"/>
                  <a:gd name="connsiteX2" fmla="*/ 538016 w 538016"/>
                  <a:gd name="connsiteY2" fmla="*/ 89671 h 2890216"/>
                  <a:gd name="connsiteX3" fmla="*/ 538016 w 538016"/>
                  <a:gd name="connsiteY3" fmla="*/ 2890216 h 2890216"/>
                  <a:gd name="connsiteX4" fmla="*/ 538016 w 538016"/>
                  <a:gd name="connsiteY4" fmla="*/ 2890216 h 2890216"/>
                  <a:gd name="connsiteX5" fmla="*/ 0 w 538016"/>
                  <a:gd name="connsiteY5" fmla="*/ 2890216 h 2890216"/>
                  <a:gd name="connsiteX6" fmla="*/ 0 w 538016"/>
                  <a:gd name="connsiteY6" fmla="*/ 2890216 h 2890216"/>
                  <a:gd name="connsiteX7" fmla="*/ 0 w 538016"/>
                  <a:gd name="connsiteY7" fmla="*/ 89671 h 2890216"/>
                  <a:gd name="connsiteX8" fmla="*/ 89671 w 538016"/>
                  <a:gd name="connsiteY8" fmla="*/ 0 h 289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016" h="2890216">
                    <a:moveTo>
                      <a:pt x="538016" y="481713"/>
                    </a:moveTo>
                    <a:lnTo>
                      <a:pt x="538016" y="2408503"/>
                    </a:lnTo>
                    <a:cubicBezTo>
                      <a:pt x="538016" y="2674544"/>
                      <a:pt x="530543" y="2890213"/>
                      <a:pt x="521324" y="2890213"/>
                    </a:cubicBezTo>
                    <a:lnTo>
                      <a:pt x="0" y="2890213"/>
                    </a:lnTo>
                    <a:lnTo>
                      <a:pt x="0" y="2890213"/>
                    </a:lnTo>
                    <a:lnTo>
                      <a:pt x="0" y="3"/>
                    </a:lnTo>
                    <a:lnTo>
                      <a:pt x="0" y="3"/>
                    </a:lnTo>
                    <a:lnTo>
                      <a:pt x="521324" y="3"/>
                    </a:lnTo>
                    <a:cubicBezTo>
                      <a:pt x="530543" y="3"/>
                      <a:pt x="538016" y="215672"/>
                      <a:pt x="538016" y="481713"/>
                    </a:cubicBezTo>
                    <a:close/>
                  </a:path>
                </a:pathLst>
              </a:custGeom>
              <a:solidFill>
                <a:schemeClr val="accent5">
                  <a:lumMod val="75000"/>
                  <a:lumOff val="25000"/>
                </a:schemeClr>
              </a:solidFill>
              <a:ln>
                <a:noFill/>
              </a:ln>
            </p:spPr>
            <p:style>
              <a:lnRef idx="2">
                <a:scrgbClr r="0" g="0" b="0"/>
              </a:lnRef>
              <a:fillRef idx="1">
                <a:scrgbClr r="0" g="0" b="0"/>
              </a:fillRef>
              <a:effectRef idx="0">
                <a:schemeClr val="accent5">
                  <a:hueOff val="7308917"/>
                  <a:satOff val="-10672"/>
                  <a:lumOff val="10981"/>
                  <a:alphaOff val="0"/>
                </a:schemeClr>
              </a:effectRef>
              <a:fontRef idx="minor">
                <a:schemeClr val="lt1"/>
              </a:fontRef>
            </p:style>
            <p:txBody>
              <a:bodyPr spcFirstLastPara="0" vert="horz" wrap="square" lIns="152400" tIns="178664" rIns="178664" bIns="178664" numCol="1" spcCol="1270" anchor="ctr" anchorCtr="1">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2024</a:t>
                </a:r>
              </a:p>
            </p:txBody>
          </p:sp>
          <p:sp>
            <p:nvSpPr>
              <p:cNvPr id="13" name="Straight Connector 12">
                <a:extLst>
                  <a:ext uri="{FF2B5EF4-FFF2-40B4-BE49-F238E27FC236}">
                    <a16:creationId xmlns:a16="http://schemas.microsoft.com/office/drawing/2014/main" id="{81408557-1FAD-3919-ED93-8FE50935C972}"/>
                  </a:ext>
                </a:extLst>
              </p:cNvPr>
              <p:cNvSpPr/>
              <p:nvPr/>
            </p:nvSpPr>
            <p:spPr>
              <a:xfrm>
                <a:off x="8261188" y="3678985"/>
                <a:ext cx="0" cy="430412"/>
              </a:xfrm>
              <a:prstGeom prst="line">
                <a:avLst/>
              </a:prstGeom>
              <a:noFill/>
              <a:ln w="6350" cap="flat" cmpd="sng" algn="ctr">
                <a:solidFill>
                  <a:schemeClr val="accent1">
                    <a:lumMod val="60000"/>
                    <a:lumOff val="4000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14" name="Oval 13">
                <a:extLst>
                  <a:ext uri="{FF2B5EF4-FFF2-40B4-BE49-F238E27FC236}">
                    <a16:creationId xmlns:a16="http://schemas.microsoft.com/office/drawing/2014/main" id="{45C987D1-90A7-1B51-9F44-82FFAC52F910}"/>
                  </a:ext>
                </a:extLst>
              </p:cNvPr>
              <p:cNvSpPr/>
              <p:nvPr/>
            </p:nvSpPr>
            <p:spPr>
              <a:xfrm>
                <a:off x="8207387" y="4109398"/>
                <a:ext cx="107603" cy="107603"/>
              </a:xfrm>
              <a:prstGeom prst="ellipse">
                <a:avLst/>
              </a:prstGeom>
              <a:solidFill>
                <a:schemeClr val="accent5">
                  <a:lumMod val="75000"/>
                  <a:lumOff val="25000"/>
                </a:schemeClr>
              </a:solidFill>
            </p:spPr>
            <p:style>
              <a:lnRef idx="2">
                <a:schemeClr val="lt1">
                  <a:hueOff val="0"/>
                  <a:satOff val="0"/>
                  <a:lumOff val="0"/>
                  <a:alphaOff val="0"/>
                </a:schemeClr>
              </a:lnRef>
              <a:fillRef idx="1">
                <a:schemeClr val="accent5">
                  <a:hueOff val="7308917"/>
                  <a:satOff val="-10672"/>
                  <a:lumOff val="10981"/>
                  <a:alphaOff val="0"/>
                </a:schemeClr>
              </a:fillRef>
              <a:effectRef idx="0">
                <a:schemeClr val="accent5">
                  <a:hueOff val="7308917"/>
                  <a:satOff val="-10672"/>
                  <a:lumOff val="10981"/>
                  <a:alphaOff val="0"/>
                </a:schemeClr>
              </a:effectRef>
              <a:fontRef idx="minor">
                <a:schemeClr val="lt1"/>
              </a:fontRef>
            </p:style>
            <p:txBody>
              <a:bodyPr/>
              <a:lstStyle/>
              <a:p>
                <a:endParaRPr lang="en-GB"/>
              </a:p>
            </p:txBody>
          </p:sp>
        </p:grpSp>
      </p:grpSp>
      <p:sp>
        <p:nvSpPr>
          <p:cNvPr id="2" name="Title 1"/>
          <p:cNvSpPr>
            <a:spLocks noGrp="1"/>
          </p:cNvSpPr>
          <p:nvPr>
            <p:ph type="title"/>
          </p:nvPr>
        </p:nvSpPr>
        <p:spPr>
          <a:prstGeom prst="rect">
            <a:avLst/>
          </a:prstGeom>
        </p:spPr>
        <p:txBody>
          <a:bodyPr/>
          <a:lstStyle/>
          <a:p>
            <a:r>
              <a:rPr lang="en-US" sz="3200" dirty="0"/>
              <a:t>Background</a:t>
            </a:r>
            <a:endParaRPr lang="en-GB" dirty="0"/>
          </a:p>
        </p:txBody>
      </p:sp>
      <p:pic>
        <p:nvPicPr>
          <p:cNvPr id="7" name="Picture 6" descr="A close-up of a logo&#10;&#10;Description automatically generated">
            <a:extLst>
              <a:ext uri="{FF2B5EF4-FFF2-40B4-BE49-F238E27FC236}">
                <a16:creationId xmlns:a16="http://schemas.microsoft.com/office/drawing/2014/main" id="{8CBA58B7-91D1-8E50-94FB-1FB67CE10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5416562"/>
            <a:ext cx="3920393" cy="1179958"/>
          </a:xfrm>
          <a:prstGeom prst="rect">
            <a:avLst/>
          </a:prstGeom>
        </p:spPr>
      </p:pic>
      <p:pic>
        <p:nvPicPr>
          <p:cNvPr id="3" name="Picture 2">
            <a:extLst>
              <a:ext uri="{FF2B5EF4-FFF2-40B4-BE49-F238E27FC236}">
                <a16:creationId xmlns:a16="http://schemas.microsoft.com/office/drawing/2014/main" id="{462FD2D3-44C7-80DB-3761-6CCF50647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768" y="5254151"/>
            <a:ext cx="1080120" cy="1352498"/>
          </a:xfrm>
          <a:prstGeom prst="rect">
            <a:avLst/>
          </a:prstGeom>
        </p:spPr>
      </p:pic>
    </p:spTree>
    <p:extLst>
      <p:ext uri="{BB962C8B-B14F-4D97-AF65-F5344CB8AC3E}">
        <p14:creationId xmlns:p14="http://schemas.microsoft.com/office/powerpoint/2010/main" val="2387260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03C74-1C75-96CB-DD0F-816E46364297}"/>
            </a:ext>
          </a:extLst>
        </p:cNvPr>
        <p:cNvGrpSpPr/>
        <p:nvPr/>
      </p:nvGrpSpPr>
      <p:grpSpPr>
        <a:xfrm>
          <a:off x="0" y="0"/>
          <a:ext cx="0" cy="0"/>
          <a:chOff x="0" y="0"/>
          <a:chExt cx="0" cy="0"/>
        </a:xfrm>
      </p:grpSpPr>
      <p:pic>
        <p:nvPicPr>
          <p:cNvPr id="14" name="Graphic 13">
            <a:extLst>
              <a:ext uri="{FF2B5EF4-FFF2-40B4-BE49-F238E27FC236}">
                <a16:creationId xmlns:a16="http://schemas.microsoft.com/office/drawing/2014/main" id="{810849B6-C25D-4FD0-FD31-2BB3F072E192}"/>
              </a:ext>
            </a:extLst>
          </p:cNvPr>
          <p:cNvPicPr>
            <a:picLocks noChangeAspect="1"/>
          </p:cNvPicPr>
          <p:nvPr/>
        </p:nvPicPr>
        <p:blipFill>
          <a:blip r:embed="rId3">
            <a:alphaModFix amt="51000"/>
            <a:extLst>
              <a:ext uri="{96DAC541-7B7A-43D3-8B79-37D633B846F1}">
                <asvg:svgBlip xmlns:asvg="http://schemas.microsoft.com/office/drawing/2016/SVG/main" r:embed="rId4"/>
              </a:ext>
            </a:extLst>
          </a:blip>
          <a:stretch>
            <a:fillRect/>
          </a:stretch>
        </p:blipFill>
        <p:spPr>
          <a:xfrm rot="389002">
            <a:off x="-3154285" y="-89215"/>
            <a:ext cx="19992782" cy="12022187"/>
          </a:xfrm>
          <a:prstGeom prst="rect">
            <a:avLst/>
          </a:prstGeom>
        </p:spPr>
      </p:pic>
      <p:sp>
        <p:nvSpPr>
          <p:cNvPr id="2" name="Title 1">
            <a:extLst>
              <a:ext uri="{FF2B5EF4-FFF2-40B4-BE49-F238E27FC236}">
                <a16:creationId xmlns:a16="http://schemas.microsoft.com/office/drawing/2014/main" id="{9FA41480-A395-7E6B-BDE3-7742DB1D9060}"/>
              </a:ext>
            </a:extLst>
          </p:cNvPr>
          <p:cNvSpPr>
            <a:spLocks noGrp="1"/>
          </p:cNvSpPr>
          <p:nvPr>
            <p:ph type="title"/>
          </p:nvPr>
        </p:nvSpPr>
        <p:spPr>
          <a:prstGeom prst="rect">
            <a:avLst/>
          </a:prstGeom>
        </p:spPr>
        <p:txBody>
          <a:bodyPr/>
          <a:lstStyle/>
          <a:p>
            <a:r>
              <a:rPr lang="en-US" sz="3200" dirty="0"/>
              <a:t>What are these updated standards?</a:t>
            </a:r>
            <a:endParaRPr lang="en-GB" dirty="0"/>
          </a:p>
        </p:txBody>
      </p:sp>
      <p:sp>
        <p:nvSpPr>
          <p:cNvPr id="13" name="Picture Placeholder 12">
            <a:extLst>
              <a:ext uri="{FF2B5EF4-FFF2-40B4-BE49-F238E27FC236}">
                <a16:creationId xmlns:a16="http://schemas.microsoft.com/office/drawing/2014/main" id="{1BA4DCB1-25F1-371B-7427-4F6B71AF74EA}"/>
              </a:ext>
            </a:extLst>
          </p:cNvPr>
          <p:cNvSpPr>
            <a:spLocks noGrp="1"/>
          </p:cNvSpPr>
          <p:nvPr>
            <p:ph type="pic" sz="quarter" idx="13"/>
          </p:nvPr>
        </p:nvSpPr>
        <p:spPr>
          <a:xfrm>
            <a:off x="2279575" y="1320626"/>
            <a:ext cx="9515549" cy="5492750"/>
          </a:xfrm>
        </p:spPr>
        <p:txBody>
          <a:bodyPr/>
          <a:lstStyle/>
          <a:p>
            <a:pPr marL="0" lvl="0" indent="0">
              <a:buNone/>
            </a:pPr>
            <a:r>
              <a:rPr lang="en-GB" sz="2000" b="0" dirty="0">
                <a:latin typeface="Arial" panose="020B0604020202020204" pitchFamily="34" charset="0"/>
                <a:cs typeface="Arial" panose="020B0604020202020204" pitchFamily="34" charset="0"/>
              </a:rPr>
              <a:t>A generic set of patient safety professional standards on responding to patient safety incidents.</a:t>
            </a:r>
          </a:p>
          <a:p>
            <a:pPr marL="0" lvl="0" indent="0">
              <a:buNone/>
            </a:pPr>
            <a:endParaRPr lang="en-GB" sz="2000" kern="1200" dirty="0">
              <a:solidFill>
                <a:srgbClr val="1C2045">
                  <a:hueOff val="0"/>
                  <a:satOff val="0"/>
                  <a:lumOff val="0"/>
                  <a:alphaOff val="0"/>
                </a:srgbClr>
              </a:solidFill>
              <a:latin typeface="Arial" panose="020B0604020202020204" pitchFamily="34" charset="0"/>
              <a:ea typeface="+mn-ea"/>
              <a:cs typeface="Arial" panose="020B0604020202020204" pitchFamily="34" charset="0"/>
            </a:endParaRPr>
          </a:p>
          <a:p>
            <a:pPr marL="0" lvl="0" indent="0">
              <a:buNone/>
            </a:pPr>
            <a:r>
              <a:rPr lang="en-GB" sz="2000"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They’re not mandatory but are developed by the profession and describe quality pharmacy services or what ‘</a:t>
            </a:r>
            <a:r>
              <a:rPr lang="en-GB" sz="2000" dirty="0">
                <a:solidFill>
                  <a:srgbClr val="1C2045">
                    <a:hueOff val="0"/>
                    <a:satOff val="0"/>
                    <a:lumOff val="0"/>
                    <a:alphaOff val="0"/>
                  </a:srgbClr>
                </a:solidFill>
                <a:latin typeface="Arial" panose="020B0604020202020204" pitchFamily="34" charset="0"/>
                <a:cs typeface="Arial" panose="020B0604020202020204" pitchFamily="34" charset="0"/>
              </a:rPr>
              <a:t>good’ looks like for reflecting, reporting and recording incidents, sharing learning, taking action, reviewing and evaluating as part of a patient safety culture.</a:t>
            </a:r>
          </a:p>
          <a:p>
            <a:pPr marL="0" lvl="0" indent="0">
              <a:buNone/>
            </a:pPr>
            <a:endParaRPr lang="en-US" sz="2000" dirty="0">
              <a:latin typeface="Arial" panose="020B0604020202020204" pitchFamily="34" charset="0"/>
              <a:cs typeface="Arial" panose="020B0604020202020204" pitchFamily="34" charset="0"/>
            </a:endParaRPr>
          </a:p>
          <a:p>
            <a:pPr marL="0" lvl="0" indent="0" algn="l" defTabSz="1066800">
              <a:lnSpc>
                <a:spcPct val="90000"/>
              </a:lnSpc>
              <a:spcBef>
                <a:spcPct val="0"/>
              </a:spcBef>
              <a:spcAft>
                <a:spcPct val="35000"/>
              </a:spcAft>
              <a:buFont typeface="Symbol" panose="05050102010706020507" pitchFamily="18" charset="2"/>
              <a:buNone/>
            </a:pPr>
            <a:r>
              <a:rPr lang="en-GB" sz="2000"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They describe clear expectations and outcomes to help you demonstrate good professional practice, patient safety, systems of care and effective working practices.</a:t>
            </a:r>
          </a:p>
          <a:p>
            <a:pPr marL="0" lvl="0" indent="0" algn="l" defTabSz="1066800">
              <a:lnSpc>
                <a:spcPct val="90000"/>
              </a:lnSpc>
              <a:spcBef>
                <a:spcPct val="0"/>
              </a:spcBef>
              <a:spcAft>
                <a:spcPct val="35000"/>
              </a:spcAft>
              <a:buFont typeface="Symbol" panose="05050102010706020507" pitchFamily="18" charset="2"/>
              <a:buNone/>
            </a:pPr>
            <a:endParaRPr lang="en-GB" sz="2000" dirty="0">
              <a:solidFill>
                <a:srgbClr val="1C2045">
                  <a:hueOff val="0"/>
                  <a:satOff val="0"/>
                  <a:lumOff val="0"/>
                  <a:alphaOff val="0"/>
                </a:srgbClr>
              </a:solidFill>
              <a:latin typeface="Arial" panose="020B0604020202020204" pitchFamily="34" charset="0"/>
              <a:cs typeface="Arial" panose="020B0604020202020204" pitchFamily="34" charset="0"/>
            </a:endParaRPr>
          </a:p>
          <a:p>
            <a:pPr marL="0" indent="0" defTabSz="1066800">
              <a:spcBef>
                <a:spcPct val="0"/>
              </a:spcBef>
              <a:spcAft>
                <a:spcPct val="35000"/>
              </a:spcAft>
              <a:buNone/>
            </a:pPr>
            <a:r>
              <a:rPr lang="en-GB" sz="2000" dirty="0">
                <a:solidFill>
                  <a:srgbClr val="1C2045">
                    <a:hueOff val="0"/>
                    <a:satOff val="0"/>
                    <a:lumOff val="0"/>
                    <a:alphaOff val="0"/>
                  </a:srgbClr>
                </a:solidFill>
                <a:latin typeface="Arial" panose="020B0604020202020204" pitchFamily="34" charset="0"/>
                <a:cs typeface="Arial" panose="020B0604020202020204" pitchFamily="34" charset="0"/>
              </a:rPr>
              <a:t>They support pharmacy professionals to meet regulatory standards. </a:t>
            </a:r>
            <a:endParaRPr lang="en-GB" sz="2000" kern="1200" dirty="0">
              <a:solidFill>
                <a:srgbClr val="1C2045">
                  <a:hueOff val="0"/>
                  <a:satOff val="0"/>
                  <a:lumOff val="0"/>
                  <a:alphaOff val="0"/>
                </a:srgbClr>
              </a:solidFill>
              <a:latin typeface="Arial" panose="020B0604020202020204" pitchFamily="34" charset="0"/>
              <a:ea typeface="+mn-ea"/>
              <a:cs typeface="Arial" panose="020B0604020202020204" pitchFamily="34" charset="0"/>
            </a:endParaRPr>
          </a:p>
        </p:txBody>
      </p:sp>
      <p:pic>
        <p:nvPicPr>
          <p:cNvPr id="6" name="Graphic 5" descr="Star with solid fill">
            <a:extLst>
              <a:ext uri="{FF2B5EF4-FFF2-40B4-BE49-F238E27FC236}">
                <a16:creationId xmlns:a16="http://schemas.microsoft.com/office/drawing/2014/main" id="{163BDCC7-BFFF-0D18-EF5D-FBCFA69D5C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7488" y="2349028"/>
            <a:ext cx="720080" cy="720080"/>
          </a:xfrm>
          <a:prstGeom prst="rect">
            <a:avLst/>
          </a:prstGeom>
        </p:spPr>
      </p:pic>
      <p:pic>
        <p:nvPicPr>
          <p:cNvPr id="8" name="Graphic 7" descr="Chat with solid fill">
            <a:extLst>
              <a:ext uri="{FF2B5EF4-FFF2-40B4-BE49-F238E27FC236}">
                <a16:creationId xmlns:a16="http://schemas.microsoft.com/office/drawing/2014/main" id="{F4514B64-D464-B632-AA59-AC60FE38A0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87488" y="1268908"/>
            <a:ext cx="720080" cy="720080"/>
          </a:xfrm>
          <a:prstGeom prst="rect">
            <a:avLst/>
          </a:prstGeom>
        </p:spPr>
      </p:pic>
      <p:pic>
        <p:nvPicPr>
          <p:cNvPr id="12" name="Graphic 11" descr="Shield Tick with solid fill">
            <a:extLst>
              <a:ext uri="{FF2B5EF4-FFF2-40B4-BE49-F238E27FC236}">
                <a16:creationId xmlns:a16="http://schemas.microsoft.com/office/drawing/2014/main" id="{7372DDE3-34B1-D2F9-9E2C-FF8EEF56AE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87488" y="3823056"/>
            <a:ext cx="720080" cy="720080"/>
          </a:xfrm>
          <a:prstGeom prst="rect">
            <a:avLst/>
          </a:prstGeom>
        </p:spPr>
      </p:pic>
      <p:pic>
        <p:nvPicPr>
          <p:cNvPr id="4" name="Graphic 3" descr="Greek Pillar with solid fill">
            <a:extLst>
              <a:ext uri="{FF2B5EF4-FFF2-40B4-BE49-F238E27FC236}">
                <a16:creationId xmlns:a16="http://schemas.microsoft.com/office/drawing/2014/main" id="{86C6361A-870E-C7F8-BDA7-B1A1110EAC1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87568" y="5013176"/>
            <a:ext cx="720000" cy="720000"/>
          </a:xfrm>
          <a:prstGeom prst="rect">
            <a:avLst/>
          </a:prstGeom>
        </p:spPr>
      </p:pic>
    </p:spTree>
    <p:extLst>
      <p:ext uri="{BB962C8B-B14F-4D97-AF65-F5344CB8AC3E}">
        <p14:creationId xmlns:p14="http://schemas.microsoft.com/office/powerpoint/2010/main" val="413899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kern="1200" dirty="0">
                <a:solidFill>
                  <a:schemeClr val="tx1"/>
                </a:solidFill>
                <a:cs typeface="Arial" panose="020B0604020202020204" pitchFamily="34" charset="0"/>
              </a:rPr>
              <a:t>Who </a:t>
            </a:r>
            <a:r>
              <a:rPr lang="en-US" sz="3200" dirty="0">
                <a:cs typeface="Arial" panose="020B0604020202020204" pitchFamily="34" charset="0"/>
              </a:rPr>
              <a:t>are</a:t>
            </a:r>
            <a:r>
              <a:rPr lang="en-US" sz="3200" kern="1200" dirty="0">
                <a:solidFill>
                  <a:schemeClr val="tx1"/>
                </a:solidFill>
                <a:cs typeface="Arial" panose="020B0604020202020204" pitchFamily="34" charset="0"/>
              </a:rPr>
              <a:t> they for?</a:t>
            </a:r>
            <a:endParaRPr lang="en-GB" sz="3200" dirty="0">
              <a:cs typeface="Arial" panose="020B0604020202020204" pitchFamily="34" charset="0"/>
            </a:endParaRPr>
          </a:p>
        </p:txBody>
      </p:sp>
      <p:sp>
        <p:nvSpPr>
          <p:cNvPr id="5" name="Picture Placeholder 4">
            <a:extLst>
              <a:ext uri="{FF2B5EF4-FFF2-40B4-BE49-F238E27FC236}">
                <a16:creationId xmlns:a16="http://schemas.microsoft.com/office/drawing/2014/main" id="{FED89F6F-4881-B7C6-38AD-35B646D10177}"/>
              </a:ext>
            </a:extLst>
          </p:cNvPr>
          <p:cNvSpPr>
            <a:spLocks noGrp="1"/>
          </p:cNvSpPr>
          <p:nvPr>
            <p:ph type="pic" sz="quarter" idx="13"/>
          </p:nvPr>
        </p:nvSpPr>
        <p:spPr>
          <a:xfrm>
            <a:off x="2269083" y="1320478"/>
            <a:ext cx="9371533" cy="4700810"/>
          </a:xfrm>
        </p:spPr>
        <p:txBody>
          <a:bodyPr/>
          <a:lstStyle/>
          <a:p>
            <a:pPr marL="0" indent="0">
              <a:buNone/>
            </a:pPr>
            <a:r>
              <a:rPr lang="en-GB" sz="2000" dirty="0">
                <a:latin typeface="Arial" panose="020B0604020202020204" pitchFamily="34" charset="0"/>
                <a:cs typeface="Arial" panose="020B0604020202020204" pitchFamily="34" charset="0"/>
              </a:rPr>
              <a:t>Anyone delivering pharmacy services (provided internally or outsourced in the NHS and independent sector).</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Pharmacy professionals working in other healthcare settings.</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Anyone working within the pharmacy, e.g., pharmacists, superintendents, chief pharmacists, pharmacist prescribers, pharmacy technicians, pharmacy assistant technical officers, all pharmacy trainees and students (foundation pharmacists, technicians and assistants) and pharmacy managers etc.</a:t>
            </a:r>
            <a:endParaRPr lang="en-GB" sz="2000" dirty="0"/>
          </a:p>
        </p:txBody>
      </p:sp>
      <p:sp>
        <p:nvSpPr>
          <p:cNvPr id="28" name="Rectangle 27" descr="Stethoscope">
            <a:extLst>
              <a:ext uri="{FF2B5EF4-FFF2-40B4-BE49-F238E27FC236}">
                <a16:creationId xmlns:a16="http://schemas.microsoft.com/office/drawing/2014/main" id="{8E9CAF6A-6D0B-46AD-A124-60FE70B4017E}"/>
              </a:ext>
            </a:extLst>
          </p:cNvPr>
          <p:cNvSpPr/>
          <p:nvPr/>
        </p:nvSpPr>
        <p:spPr>
          <a:xfrm>
            <a:off x="1487568" y="3284984"/>
            <a:ext cx="720000" cy="72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3">
            <a:schemeClr val="lt1">
              <a:hueOff val="0"/>
              <a:satOff val="0"/>
              <a:lumOff val="0"/>
              <a:alphaOff val="0"/>
            </a:schemeClr>
          </a:lnRef>
          <a:fillRef idx="1">
            <a:scrgbClr r="0" g="0" b="0"/>
          </a:fillRef>
          <a:effectRef idx="1">
            <a:schemeClr val="accent5">
              <a:hueOff val="7308917"/>
              <a:satOff val="-10672"/>
              <a:lumOff val="10981"/>
              <a:alphaOff val="0"/>
            </a:schemeClr>
          </a:effectRef>
          <a:fontRef idx="minor">
            <a:schemeClr val="lt1"/>
          </a:fontRef>
        </p:style>
        <p:txBody>
          <a:bodyPr/>
          <a:lstStyle/>
          <a:p>
            <a:endParaRPr lang="en-US" dirty="0"/>
          </a:p>
        </p:txBody>
      </p:sp>
      <p:sp>
        <p:nvSpPr>
          <p:cNvPr id="30" name="Rectangle 29">
            <a:extLst>
              <a:ext uri="{FF2B5EF4-FFF2-40B4-BE49-F238E27FC236}">
                <a16:creationId xmlns:a16="http://schemas.microsoft.com/office/drawing/2014/main" id="{DF551FF5-1F61-4E45-B97C-DB1A12B3BD35}"/>
              </a:ext>
            </a:extLst>
          </p:cNvPr>
          <p:cNvSpPr/>
          <p:nvPr/>
        </p:nvSpPr>
        <p:spPr>
          <a:xfrm>
            <a:off x="2964874" y="4514241"/>
            <a:ext cx="7482807" cy="12481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4" name="TextBox 3">
            <a:extLst>
              <a:ext uri="{FF2B5EF4-FFF2-40B4-BE49-F238E27FC236}">
                <a16:creationId xmlns:a16="http://schemas.microsoft.com/office/drawing/2014/main" id="{223CC086-3F48-B2F5-2116-87DC11CE9769}"/>
              </a:ext>
            </a:extLst>
          </p:cNvPr>
          <p:cNvSpPr txBox="1"/>
          <p:nvPr/>
        </p:nvSpPr>
        <p:spPr>
          <a:xfrm>
            <a:off x="1415479" y="4941168"/>
            <a:ext cx="10260000" cy="1432252"/>
          </a:xfrm>
          <a:prstGeom prst="rect">
            <a:avLst/>
          </a:prstGeom>
          <a:solidFill>
            <a:schemeClr val="accent2">
              <a:lumMod val="20000"/>
              <a:lumOff val="80000"/>
            </a:schemeClr>
          </a:solidFill>
        </p:spPr>
        <p:txBody>
          <a:bodyPr wrap="square" lIns="360000" tIns="252000" rIns="360000" bIns="252000" anchor="ctr">
            <a:spAutoFit/>
          </a:bodyPr>
          <a:lstStyle/>
          <a:p>
            <a:pPr lvl="0" algn="ctr"/>
            <a:r>
              <a:rPr lang="en-GB" sz="2000" b="0" dirty="0">
                <a:latin typeface="Arial" panose="020B0604020202020204" pitchFamily="34" charset="0"/>
                <a:cs typeface="Arial" panose="020B0604020202020204" pitchFamily="34" charset="0"/>
              </a:rPr>
              <a:t>All individuals involved in delivering pharmacy services are equally responsible </a:t>
            </a:r>
            <a:br>
              <a:rPr lang="en-GB" sz="2000" b="0"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and accountable for contributing to a culture that supports patient safety, </a:t>
            </a:r>
            <a:br>
              <a:rPr lang="en-GB" sz="2000" b="0" dirty="0">
                <a:latin typeface="Arial" panose="020B0604020202020204" pitchFamily="34" charset="0"/>
                <a:cs typeface="Arial" panose="020B0604020202020204" pitchFamily="34" charset="0"/>
              </a:rPr>
            </a:br>
            <a:r>
              <a:rPr lang="en-GB" sz="2000" b="0" dirty="0">
                <a:latin typeface="Arial" panose="020B0604020202020204" pitchFamily="34" charset="0"/>
                <a:cs typeface="Arial" panose="020B0604020202020204" pitchFamily="34" charset="0"/>
              </a:rPr>
              <a:t>regardless of their role, registration status or professional body.</a:t>
            </a:r>
            <a:endParaRPr lang="en-US" sz="2000" b="0" dirty="0">
              <a:solidFill>
                <a:srgbClr val="1C2045">
                  <a:hueOff val="0"/>
                  <a:satOff val="0"/>
                  <a:lumOff val="0"/>
                  <a:alphaOff val="0"/>
                </a:srgbClr>
              </a:solidFill>
              <a:latin typeface="Arial" panose="020B0604020202020204" pitchFamily="34" charset="0"/>
              <a:ea typeface="+mn-ea"/>
              <a:cs typeface="Arial" panose="020B0604020202020204" pitchFamily="34" charset="0"/>
            </a:endParaRPr>
          </a:p>
        </p:txBody>
      </p:sp>
      <p:pic>
        <p:nvPicPr>
          <p:cNvPr id="13" name="Graphic 12" descr="Medicine with solid fill">
            <a:extLst>
              <a:ext uri="{FF2B5EF4-FFF2-40B4-BE49-F238E27FC236}">
                <a16:creationId xmlns:a16="http://schemas.microsoft.com/office/drawing/2014/main" id="{E116FC72-EE84-7371-CF79-7FBCC00620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7568" y="1268840"/>
            <a:ext cx="720000" cy="720000"/>
          </a:xfrm>
          <a:prstGeom prst="rect">
            <a:avLst/>
          </a:prstGeom>
        </p:spPr>
      </p:pic>
      <p:pic>
        <p:nvPicPr>
          <p:cNvPr id="15" name="Graphic 14" descr="Medical with solid fill">
            <a:extLst>
              <a:ext uri="{FF2B5EF4-FFF2-40B4-BE49-F238E27FC236}">
                <a16:creationId xmlns:a16="http://schemas.microsoft.com/office/drawing/2014/main" id="{F65DCA2D-2B4C-5D66-8E7A-D0A0B114ED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87568" y="2204944"/>
            <a:ext cx="720000" cy="720000"/>
          </a:xfrm>
          <a:prstGeom prst="rect">
            <a:avLst/>
          </a:prstGeom>
        </p:spPr>
      </p:pic>
    </p:spTree>
    <p:extLst>
      <p:ext uri="{BB962C8B-B14F-4D97-AF65-F5344CB8AC3E}">
        <p14:creationId xmlns:p14="http://schemas.microsoft.com/office/powerpoint/2010/main" val="577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cs typeface="Arial" panose="020B0604020202020204" pitchFamily="34" charset="0"/>
              </a:rPr>
              <a:t>O</a:t>
            </a:r>
            <a:r>
              <a:rPr lang="en-US" sz="3200" kern="1200" dirty="0">
                <a:solidFill>
                  <a:schemeClr val="tx1"/>
                </a:solidFill>
                <a:cs typeface="Arial" panose="020B0604020202020204" pitchFamily="34" charset="0"/>
              </a:rPr>
              <a:t>thers who may find them useful</a:t>
            </a:r>
            <a:endParaRPr lang="en-GB" sz="3200" dirty="0">
              <a:cs typeface="Arial" panose="020B0604020202020204" pitchFamily="34" charset="0"/>
            </a:endParaRPr>
          </a:p>
        </p:txBody>
      </p:sp>
      <p:sp>
        <p:nvSpPr>
          <p:cNvPr id="3" name="Picture Placeholder 2">
            <a:extLst>
              <a:ext uri="{FF2B5EF4-FFF2-40B4-BE49-F238E27FC236}">
                <a16:creationId xmlns:a16="http://schemas.microsoft.com/office/drawing/2014/main" id="{E8821DD3-7854-BDC8-A01A-BCD9542E8857}"/>
              </a:ext>
            </a:extLst>
          </p:cNvPr>
          <p:cNvSpPr>
            <a:spLocks noGrp="1"/>
          </p:cNvSpPr>
          <p:nvPr>
            <p:ph type="pic" sz="quarter" idx="13"/>
          </p:nvPr>
        </p:nvSpPr>
        <p:spPr>
          <a:xfrm>
            <a:off x="2269084" y="1320626"/>
            <a:ext cx="9011492" cy="5492750"/>
          </a:xfrm>
        </p:spPr>
        <p:txBody>
          <a:bodyPr/>
          <a:lstStyle/>
          <a:p>
            <a:pPr marL="0" indent="0">
              <a:buNone/>
            </a:pPr>
            <a:r>
              <a:rPr lang="en-GB" sz="2000" dirty="0">
                <a:latin typeface="Arial" panose="020B0604020202020204" pitchFamily="34" charset="0"/>
                <a:cs typeface="Arial" panose="020B0604020202020204" pitchFamily="34" charset="0"/>
              </a:rPr>
              <a:t>Pharmacy employers, commissioners of pharmacy services, pharmacy leadership teams, those accountable for procuring a pharmacy service and NHS organisations may find these standards useful to improve the systems and working environments that enable and encourage a just reporting culture and shared learning.</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 standards may also be of interest to the public, people who use pharmacy and healthcare services and healthcare professionals working with pharmacy teams, to understand how people who use pharmacy services are protected.</a:t>
            </a:r>
          </a:p>
        </p:txBody>
      </p:sp>
      <p:sp>
        <p:nvSpPr>
          <p:cNvPr id="22" name="Rectangle 21" descr="Users outline">
            <a:extLst>
              <a:ext uri="{FF2B5EF4-FFF2-40B4-BE49-F238E27FC236}">
                <a16:creationId xmlns:a16="http://schemas.microsoft.com/office/drawing/2014/main" id="{70E1581D-0AC3-44D6-8833-445AC31A858B}"/>
              </a:ext>
            </a:extLst>
          </p:cNvPr>
          <p:cNvSpPr/>
          <p:nvPr/>
        </p:nvSpPr>
        <p:spPr>
          <a:xfrm>
            <a:off x="1524000" y="1700888"/>
            <a:ext cx="720000" cy="720000"/>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a:lstStyle/>
          <a:p>
            <a:endParaRPr lang="en-GB"/>
          </a:p>
        </p:txBody>
      </p:sp>
      <p:sp>
        <p:nvSpPr>
          <p:cNvPr id="25" name="Rectangle 24" descr="User">
            <a:extLst>
              <a:ext uri="{FF2B5EF4-FFF2-40B4-BE49-F238E27FC236}">
                <a16:creationId xmlns:a16="http://schemas.microsoft.com/office/drawing/2014/main" id="{FC77F951-4130-4F53-AE73-67EED8CD2DC1}"/>
              </a:ext>
            </a:extLst>
          </p:cNvPr>
          <p:cNvSpPr/>
          <p:nvPr/>
        </p:nvSpPr>
        <p:spPr>
          <a:xfrm>
            <a:off x="1516435" y="3284984"/>
            <a:ext cx="720000" cy="72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3">
            <a:schemeClr val="lt1">
              <a:hueOff val="0"/>
              <a:satOff val="0"/>
              <a:lumOff val="0"/>
              <a:alphaOff val="0"/>
            </a:schemeClr>
          </a:lnRef>
          <a:fillRef idx="1">
            <a:scrgbClr r="0" g="0" b="0"/>
          </a:fillRef>
          <a:effectRef idx="1">
            <a:schemeClr val="accent5">
              <a:hueOff val="3654458"/>
              <a:satOff val="-5336"/>
              <a:lumOff val="5491"/>
              <a:alphaOff val="0"/>
            </a:schemeClr>
          </a:effectRef>
          <a:fontRef idx="minor">
            <a:schemeClr val="lt1"/>
          </a:fontRef>
        </p:style>
        <p:txBody>
          <a:bodyPr/>
          <a:lstStyle/>
          <a:p>
            <a:endParaRPr lang="en-GB" dirty="0"/>
          </a:p>
        </p:txBody>
      </p:sp>
      <p:grpSp>
        <p:nvGrpSpPr>
          <p:cNvPr id="18" name="Group 17">
            <a:extLst>
              <a:ext uri="{FF2B5EF4-FFF2-40B4-BE49-F238E27FC236}">
                <a16:creationId xmlns:a16="http://schemas.microsoft.com/office/drawing/2014/main" id="{0CB204C7-A46A-70DF-DE69-8C290894876A}"/>
              </a:ext>
            </a:extLst>
          </p:cNvPr>
          <p:cNvGrpSpPr>
            <a:grpSpLocks noGrp="1" noUngrp="1" noRot="1" noMove="1" noResize="1"/>
          </p:cNvGrpSpPr>
          <p:nvPr/>
        </p:nvGrpSpPr>
        <p:grpSpPr>
          <a:xfrm>
            <a:off x="-960784" y="3284984"/>
            <a:ext cx="15826804" cy="6681788"/>
            <a:chOff x="-960784" y="3284984"/>
            <a:chExt cx="15826804" cy="6681788"/>
          </a:xfrm>
        </p:grpSpPr>
        <p:pic>
          <p:nvPicPr>
            <p:cNvPr id="4" name="Graphic 3">
              <a:extLst>
                <a:ext uri="{FF2B5EF4-FFF2-40B4-BE49-F238E27FC236}">
                  <a16:creationId xmlns:a16="http://schemas.microsoft.com/office/drawing/2014/main" id="{75322CD8-EED3-C644-AA22-F1A277C94E25}"/>
                </a:ext>
              </a:extLst>
            </p:cNvPr>
            <p:cNvPicPr>
              <a:picLocks noGrp="1" noRot="1" noChangeAspect="1" noMove="1" noResize="1" noEditPoints="1" noAdjustHandles="1" noChangeArrowheads="1" noChangeShapeType="1" noCrop="1"/>
            </p:cNvPicPr>
            <p:nvPr/>
          </p:nvPicPr>
          <p:blipFill>
            <a:blip r:embed="rId7">
              <a:alphaModFix amt="51000"/>
              <a:extLst>
                <a:ext uri="{96DAC541-7B7A-43D3-8B79-37D633B846F1}">
                  <asvg:svgBlip xmlns:asvg="http://schemas.microsoft.com/office/drawing/2016/SVG/main" r:embed="rId8"/>
                </a:ext>
              </a:extLst>
            </a:blip>
            <a:stretch>
              <a:fillRect/>
            </a:stretch>
          </p:blipFill>
          <p:spPr>
            <a:xfrm>
              <a:off x="6672064" y="3717032"/>
              <a:ext cx="5745684" cy="5745684"/>
            </a:xfrm>
            <a:prstGeom prst="rect">
              <a:avLst/>
            </a:prstGeom>
          </p:spPr>
        </p:pic>
        <p:pic>
          <p:nvPicPr>
            <p:cNvPr id="5" name="Graphic 4">
              <a:extLst>
                <a:ext uri="{FF2B5EF4-FFF2-40B4-BE49-F238E27FC236}">
                  <a16:creationId xmlns:a16="http://schemas.microsoft.com/office/drawing/2014/main" id="{3BF66813-0891-9240-664B-7DAD20F7A22A}"/>
                </a:ext>
              </a:extLst>
            </p:cNvPr>
            <p:cNvPicPr>
              <a:picLocks noGrp="1" noRot="1" noChangeAspect="1" noMove="1" noResize="1" noEditPoints="1" noAdjustHandles="1" noChangeArrowheads="1" noChangeShapeType="1" noCrop="1"/>
            </p:cNvPicPr>
            <p:nvPr/>
          </p:nvPicPr>
          <p:blipFill>
            <a:blip r:embed="rId9">
              <a:alphaModFix amt="51000"/>
              <a:extLst>
                <a:ext uri="{96DAC541-7B7A-43D3-8B79-37D633B846F1}">
                  <asvg:svgBlip xmlns:asvg="http://schemas.microsoft.com/office/drawing/2016/SVG/main" r:embed="rId10"/>
                </a:ext>
              </a:extLst>
            </a:blip>
            <a:stretch>
              <a:fillRect/>
            </a:stretch>
          </p:blipFill>
          <p:spPr>
            <a:xfrm flipH="1">
              <a:off x="5879976" y="4221088"/>
              <a:ext cx="5745684" cy="5745684"/>
            </a:xfrm>
            <a:prstGeom prst="rect">
              <a:avLst/>
            </a:prstGeom>
          </p:spPr>
        </p:pic>
        <p:pic>
          <p:nvPicPr>
            <p:cNvPr id="6" name="Graphic 5">
              <a:extLst>
                <a:ext uri="{FF2B5EF4-FFF2-40B4-BE49-F238E27FC236}">
                  <a16:creationId xmlns:a16="http://schemas.microsoft.com/office/drawing/2014/main" id="{39F91495-788D-D6D0-A488-172C40855546}"/>
                </a:ext>
              </a:extLst>
            </p:cNvPr>
            <p:cNvPicPr>
              <a:picLocks noGrp="1" noRot="1" noChangeAspect="1" noMove="1" noResize="1" noEditPoints="1" noAdjustHandles="1" noChangeArrowheads="1" noChangeShapeType="1" noCrop="1"/>
            </p:cNvPicPr>
            <p:nvPr/>
          </p:nvPicPr>
          <p:blipFill>
            <a:blip r:embed="rId11">
              <a:alphaModFix amt="51000"/>
              <a:extLst>
                <a:ext uri="{96DAC541-7B7A-43D3-8B79-37D633B846F1}">
                  <asvg:svgBlip xmlns:asvg="http://schemas.microsoft.com/office/drawing/2016/SVG/main" r:embed="rId12"/>
                </a:ext>
              </a:extLst>
            </a:blip>
            <a:stretch>
              <a:fillRect/>
            </a:stretch>
          </p:blipFill>
          <p:spPr>
            <a:xfrm flipH="1">
              <a:off x="7320136" y="3284984"/>
              <a:ext cx="6177732" cy="6177732"/>
            </a:xfrm>
            <a:prstGeom prst="rect">
              <a:avLst/>
            </a:prstGeom>
          </p:spPr>
        </p:pic>
        <p:pic>
          <p:nvPicPr>
            <p:cNvPr id="7" name="Graphic 6">
              <a:extLst>
                <a:ext uri="{FF2B5EF4-FFF2-40B4-BE49-F238E27FC236}">
                  <a16:creationId xmlns:a16="http://schemas.microsoft.com/office/drawing/2014/main" id="{C4F34582-AACE-BB92-FBCD-7EA06DEA319B}"/>
                </a:ext>
              </a:extLst>
            </p:cNvPr>
            <p:cNvPicPr>
              <a:picLocks noGrp="1" noRot="1" noChangeAspect="1" noMove="1" noResize="1" noEditPoints="1" noAdjustHandles="1" noChangeArrowheads="1" noChangeShapeType="1" noCrop="1"/>
            </p:cNvPicPr>
            <p:nvPr/>
          </p:nvPicPr>
          <p:blipFill>
            <a:blip r:embed="rId11">
              <a:alphaModFix amt="51000"/>
              <a:extLst>
                <a:ext uri="{96DAC541-7B7A-43D3-8B79-37D633B846F1}">
                  <asvg:svgBlip xmlns:asvg="http://schemas.microsoft.com/office/drawing/2016/SVG/main" r:embed="rId12"/>
                </a:ext>
              </a:extLst>
            </a:blip>
            <a:stretch>
              <a:fillRect/>
            </a:stretch>
          </p:blipFill>
          <p:spPr>
            <a:xfrm flipH="1">
              <a:off x="4079776" y="3284984"/>
              <a:ext cx="6177732" cy="6177732"/>
            </a:xfrm>
            <a:prstGeom prst="rect">
              <a:avLst/>
            </a:prstGeom>
          </p:spPr>
        </p:pic>
        <p:pic>
          <p:nvPicPr>
            <p:cNvPr id="8" name="Graphic 7">
              <a:extLst>
                <a:ext uri="{FF2B5EF4-FFF2-40B4-BE49-F238E27FC236}">
                  <a16:creationId xmlns:a16="http://schemas.microsoft.com/office/drawing/2014/main" id="{B02CEBB2-6C51-1E4D-DA44-26EBA0E48AFC}"/>
                </a:ext>
              </a:extLst>
            </p:cNvPr>
            <p:cNvPicPr>
              <a:picLocks noGrp="1" noRot="1" noChangeAspect="1" noMove="1" noResize="1" noEditPoints="1" noAdjustHandles="1" noChangeArrowheads="1" noChangeShapeType="1" noCrop="1"/>
            </p:cNvPicPr>
            <p:nvPr/>
          </p:nvPicPr>
          <p:blipFill>
            <a:blip r:embed="rId11">
              <a:alphaModFix amt="51000"/>
              <a:extLst>
                <a:ext uri="{96DAC541-7B7A-43D3-8B79-37D633B846F1}">
                  <asvg:svgBlip xmlns:asvg="http://schemas.microsoft.com/office/drawing/2016/SVG/main" r:embed="rId12"/>
                </a:ext>
              </a:extLst>
            </a:blip>
            <a:stretch>
              <a:fillRect/>
            </a:stretch>
          </p:blipFill>
          <p:spPr>
            <a:xfrm flipH="1">
              <a:off x="119336" y="3284984"/>
              <a:ext cx="6177732" cy="6177732"/>
            </a:xfrm>
            <a:prstGeom prst="rect">
              <a:avLst/>
            </a:prstGeom>
          </p:spPr>
        </p:pic>
        <p:pic>
          <p:nvPicPr>
            <p:cNvPr id="9" name="Graphic 8">
              <a:extLst>
                <a:ext uri="{FF2B5EF4-FFF2-40B4-BE49-F238E27FC236}">
                  <a16:creationId xmlns:a16="http://schemas.microsoft.com/office/drawing/2014/main" id="{90A09E29-3B65-28F5-396E-78EF3655439E}"/>
                </a:ext>
              </a:extLst>
            </p:cNvPr>
            <p:cNvPicPr>
              <a:picLocks noGrp="1" noRot="1" noChangeAspect="1" noMove="1" noResize="1" noEditPoints="1" noAdjustHandles="1" noChangeArrowheads="1" noChangeShapeType="1" noCrop="1"/>
            </p:cNvPicPr>
            <p:nvPr/>
          </p:nvPicPr>
          <p:blipFill>
            <a:blip r:embed="rId9">
              <a:alphaModFix amt="51000"/>
              <a:extLst>
                <a:ext uri="{96DAC541-7B7A-43D3-8B79-37D633B846F1}">
                  <asvg:svgBlip xmlns:asvg="http://schemas.microsoft.com/office/drawing/2016/SVG/main" r:embed="rId10"/>
                </a:ext>
              </a:extLst>
            </a:blip>
            <a:stretch>
              <a:fillRect/>
            </a:stretch>
          </p:blipFill>
          <p:spPr>
            <a:xfrm flipH="1">
              <a:off x="983432" y="4221088"/>
              <a:ext cx="5745684" cy="5745684"/>
            </a:xfrm>
            <a:prstGeom prst="rect">
              <a:avLst/>
            </a:prstGeom>
          </p:spPr>
        </p:pic>
        <p:pic>
          <p:nvPicPr>
            <p:cNvPr id="10" name="Graphic 9">
              <a:extLst>
                <a:ext uri="{FF2B5EF4-FFF2-40B4-BE49-F238E27FC236}">
                  <a16:creationId xmlns:a16="http://schemas.microsoft.com/office/drawing/2014/main" id="{85BFF182-C6F6-E7F9-2096-F358AFCDEC61}"/>
                </a:ext>
              </a:extLst>
            </p:cNvPr>
            <p:cNvPicPr>
              <a:picLocks noGrp="1" noRot="1" noChangeAspect="1" noMove="1" noResize="1" noEditPoints="1" noAdjustHandles="1" noChangeArrowheads="1" noChangeShapeType="1" noCrop="1"/>
            </p:cNvPicPr>
            <p:nvPr/>
          </p:nvPicPr>
          <p:blipFill>
            <a:blip r:embed="rId7">
              <a:alphaModFix amt="51000"/>
              <a:extLst>
                <a:ext uri="{96DAC541-7B7A-43D3-8B79-37D633B846F1}">
                  <asvg:svgBlip xmlns:asvg="http://schemas.microsoft.com/office/drawing/2016/SVG/main" r:embed="rId8"/>
                </a:ext>
              </a:extLst>
            </a:blip>
            <a:stretch>
              <a:fillRect/>
            </a:stretch>
          </p:blipFill>
          <p:spPr>
            <a:xfrm>
              <a:off x="2999656" y="3717032"/>
              <a:ext cx="5745684" cy="5745684"/>
            </a:xfrm>
            <a:prstGeom prst="rect">
              <a:avLst/>
            </a:prstGeom>
          </p:spPr>
        </p:pic>
        <p:pic>
          <p:nvPicPr>
            <p:cNvPr id="11" name="Graphic 10">
              <a:extLst>
                <a:ext uri="{FF2B5EF4-FFF2-40B4-BE49-F238E27FC236}">
                  <a16:creationId xmlns:a16="http://schemas.microsoft.com/office/drawing/2014/main" id="{4FDF5033-609C-87F9-1A3A-A8B0B4D4DB61}"/>
                </a:ext>
              </a:extLst>
            </p:cNvPr>
            <p:cNvPicPr>
              <a:picLocks noGrp="1" noRot="1" noChangeAspect="1" noMove="1" noResize="1" noEditPoints="1" noAdjustHandles="1" noChangeArrowheads="1" noChangeShapeType="1" noCrop="1"/>
            </p:cNvPicPr>
            <p:nvPr/>
          </p:nvPicPr>
          <p:blipFill>
            <a:blip r:embed="rId7">
              <a:alphaModFix amt="51000"/>
              <a:extLst>
                <a:ext uri="{96DAC541-7B7A-43D3-8B79-37D633B846F1}">
                  <asvg:svgBlip xmlns:asvg="http://schemas.microsoft.com/office/drawing/2016/SVG/main" r:embed="rId8"/>
                </a:ext>
              </a:extLst>
            </a:blip>
            <a:stretch>
              <a:fillRect/>
            </a:stretch>
          </p:blipFill>
          <p:spPr>
            <a:xfrm>
              <a:off x="-960784" y="3717032"/>
              <a:ext cx="5745684" cy="5745684"/>
            </a:xfrm>
            <a:prstGeom prst="rect">
              <a:avLst/>
            </a:prstGeom>
          </p:spPr>
        </p:pic>
        <p:pic>
          <p:nvPicPr>
            <p:cNvPr id="12" name="Graphic 11">
              <a:extLst>
                <a:ext uri="{FF2B5EF4-FFF2-40B4-BE49-F238E27FC236}">
                  <a16:creationId xmlns:a16="http://schemas.microsoft.com/office/drawing/2014/main" id="{95D6F9FE-7E1C-7C06-B535-4CB8E758C885}"/>
                </a:ext>
              </a:extLst>
            </p:cNvPr>
            <p:cNvPicPr>
              <a:picLocks noGrp="1" noRot="1" noChangeAspect="1" noMove="1" noResize="1" noEditPoints="1" noAdjustHandles="1" noChangeArrowheads="1" noChangeShapeType="1" noCrop="1"/>
            </p:cNvPicPr>
            <p:nvPr/>
          </p:nvPicPr>
          <p:blipFill>
            <a:blip r:embed="rId7">
              <a:alphaModFix amt="51000"/>
              <a:extLst>
                <a:ext uri="{96DAC541-7B7A-43D3-8B79-37D633B846F1}">
                  <asvg:svgBlip xmlns:asvg="http://schemas.microsoft.com/office/drawing/2016/SVG/main" r:embed="rId8"/>
                </a:ext>
              </a:extLst>
            </a:blip>
            <a:stretch>
              <a:fillRect/>
            </a:stretch>
          </p:blipFill>
          <p:spPr>
            <a:xfrm>
              <a:off x="9120336" y="3717032"/>
              <a:ext cx="5745684" cy="5745684"/>
            </a:xfrm>
            <a:prstGeom prst="rect">
              <a:avLst/>
            </a:prstGeom>
          </p:spPr>
        </p:pic>
      </p:grpSp>
      <p:sp>
        <p:nvSpPr>
          <p:cNvPr id="15" name="Rectangle 14">
            <a:extLst>
              <a:ext uri="{FF2B5EF4-FFF2-40B4-BE49-F238E27FC236}">
                <a16:creationId xmlns:a16="http://schemas.microsoft.com/office/drawing/2014/main" id="{A04BA90C-43C4-8290-CCF1-6DDF1BA131EB}"/>
              </a:ext>
            </a:extLst>
          </p:cNvPr>
          <p:cNvSpPr>
            <a:spLocks noGrp="1" noRot="1" noMove="1" noResize="1" noEditPoints="1" noAdjustHandles="1" noChangeArrowheads="1" noChangeShapeType="1"/>
          </p:cNvSpPr>
          <p:nvPr/>
        </p:nvSpPr>
        <p:spPr>
          <a:xfrm flipH="1">
            <a:off x="-3" y="0"/>
            <a:ext cx="900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16" name="TextBox 15">
            <a:extLst>
              <a:ext uri="{FF2B5EF4-FFF2-40B4-BE49-F238E27FC236}">
                <a16:creationId xmlns:a16="http://schemas.microsoft.com/office/drawing/2014/main" id="{4AA01087-735D-6746-2F7C-50E690910927}"/>
              </a:ext>
            </a:extLst>
          </p:cNvPr>
          <p:cNvSpPr txBox="1">
            <a:spLocks noGrp="1" noRot="1" noMove="1" noResize="1" noEditPoints="1" noAdjustHandles="1" noChangeArrowheads="1" noChangeShapeType="1"/>
          </p:cNvSpPr>
          <p:nvPr/>
        </p:nvSpPr>
        <p:spPr>
          <a:xfrm>
            <a:off x="-11574" y="6164573"/>
            <a:ext cx="911572" cy="261610"/>
          </a:xfrm>
          <a:prstGeom prst="rect">
            <a:avLst/>
          </a:prstGeom>
          <a:noFill/>
        </p:spPr>
        <p:txBody>
          <a:bodyPr wrap="square" rtlCol="0">
            <a:spAutoFit/>
          </a:bodyPr>
          <a:lstStyle/>
          <a:p>
            <a:pPr algn="ctr"/>
            <a:fld id="{960CC4C1-403A-AA4F-857E-BC82B33E4061}" type="slidenum">
              <a:rPr lang="en-US" sz="1050">
                <a:solidFill>
                  <a:schemeClr val="bg1"/>
                </a:solidFill>
                <a:latin typeface="Arial" panose="020B0604020202020204" pitchFamily="34" charset="0"/>
                <a:cs typeface="Arial" panose="020B0604020202020204" pitchFamily="34" charset="0"/>
              </a:rPr>
              <a:pPr algn="ctr"/>
              <a:t>8</a:t>
            </a:fld>
            <a:endParaRPr lang="en-US" sz="1400" dirty="0">
              <a:solidFill>
                <a:schemeClr val="bg1"/>
              </a:solidFill>
              <a:latin typeface="Arial" panose="020B0604020202020204" pitchFamily="34" charset="0"/>
              <a:cs typeface="Arial" panose="020B0604020202020204" pitchFamily="34" charset="0"/>
            </a:endParaRPr>
          </a:p>
        </p:txBody>
      </p:sp>
      <p:pic>
        <p:nvPicPr>
          <p:cNvPr id="17" name="Graphic 16">
            <a:extLst>
              <a:ext uri="{FF2B5EF4-FFF2-40B4-BE49-F238E27FC236}">
                <a16:creationId xmlns:a16="http://schemas.microsoft.com/office/drawing/2014/main" id="{15E8B0C9-EF42-E553-D8E2-656F88DB18CD}"/>
              </a:ext>
            </a:extLst>
          </p:cNvPr>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290187" y="368300"/>
            <a:ext cx="331200" cy="1218240"/>
          </a:xfrm>
          <a:prstGeom prst="rect">
            <a:avLst/>
          </a:prstGeom>
        </p:spPr>
      </p:pic>
    </p:spTree>
    <p:extLst>
      <p:ext uri="{BB962C8B-B14F-4D97-AF65-F5344CB8AC3E}">
        <p14:creationId xmlns:p14="http://schemas.microsoft.com/office/powerpoint/2010/main" val="156840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20962991-8450-EEA0-E501-CEABAFD120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961894">
            <a:off x="-3441022" y="-6396054"/>
            <a:ext cx="14274349" cy="14274349"/>
          </a:xfrm>
          <a:prstGeom prst="rect">
            <a:avLst/>
          </a:prstGeom>
        </p:spPr>
      </p:pic>
      <p:pic>
        <p:nvPicPr>
          <p:cNvPr id="14" name="Graphic 13">
            <a:extLst>
              <a:ext uri="{FF2B5EF4-FFF2-40B4-BE49-F238E27FC236}">
                <a16:creationId xmlns:a16="http://schemas.microsoft.com/office/drawing/2014/main" id="{F3E34F35-CD90-9529-4D58-F7397C3536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70609">
            <a:off x="-1459038" y="-1598594"/>
            <a:ext cx="19360329" cy="19360329"/>
          </a:xfrm>
          <a:prstGeom prst="rect">
            <a:avLst/>
          </a:prstGeom>
        </p:spPr>
      </p:pic>
      <p:sp>
        <p:nvSpPr>
          <p:cNvPr id="2" name="Title 1"/>
          <p:cNvSpPr>
            <a:spLocks noGrp="1"/>
          </p:cNvSpPr>
          <p:nvPr>
            <p:ph type="title"/>
          </p:nvPr>
        </p:nvSpPr>
        <p:spPr>
          <a:prstGeom prst="rect">
            <a:avLst/>
          </a:prstGeom>
        </p:spPr>
        <p:txBody>
          <a:bodyPr/>
          <a:lstStyle/>
          <a:p>
            <a:r>
              <a:rPr lang="en-US" sz="3200" kern="1200" dirty="0">
                <a:solidFill>
                  <a:schemeClr val="tx1"/>
                </a:solidFill>
              </a:rPr>
              <a:t>Why do we need them? </a:t>
            </a:r>
            <a:br>
              <a:rPr lang="en-US" sz="3200" kern="1200" dirty="0">
                <a:solidFill>
                  <a:schemeClr val="tx1"/>
                </a:solidFill>
              </a:rPr>
            </a:br>
            <a:endParaRPr lang="en-GB" dirty="0"/>
          </a:p>
        </p:txBody>
      </p:sp>
      <p:sp>
        <p:nvSpPr>
          <p:cNvPr id="6" name="Freeform: Shape 5">
            <a:extLst>
              <a:ext uri="{FF2B5EF4-FFF2-40B4-BE49-F238E27FC236}">
                <a16:creationId xmlns:a16="http://schemas.microsoft.com/office/drawing/2014/main" id="{1AE99AE3-3505-8D41-AD52-EC8D6C3380CD}"/>
              </a:ext>
            </a:extLst>
          </p:cNvPr>
          <p:cNvSpPr/>
          <p:nvPr/>
        </p:nvSpPr>
        <p:spPr>
          <a:xfrm>
            <a:off x="1524000" y="1214994"/>
            <a:ext cx="4860000" cy="2393394"/>
          </a:xfrm>
          <a:custGeom>
            <a:avLst/>
            <a:gdLst>
              <a:gd name="connsiteX0" fmla="*/ 0 w 8904288"/>
              <a:gd name="connsiteY0" fmla="*/ 0 h 1296144"/>
              <a:gd name="connsiteX1" fmla="*/ 8904288 w 8904288"/>
              <a:gd name="connsiteY1" fmla="*/ 0 h 1296144"/>
              <a:gd name="connsiteX2" fmla="*/ 8904288 w 8904288"/>
              <a:gd name="connsiteY2" fmla="*/ 1296144 h 1296144"/>
              <a:gd name="connsiteX3" fmla="*/ 0 w 8904288"/>
              <a:gd name="connsiteY3" fmla="*/ 1296144 h 1296144"/>
              <a:gd name="connsiteX4" fmla="*/ 0 w 8904288"/>
              <a:gd name="connsiteY4" fmla="*/ 0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8" h="1296144">
                <a:moveTo>
                  <a:pt x="0" y="0"/>
                </a:moveTo>
                <a:lnTo>
                  <a:pt x="8904288" y="0"/>
                </a:lnTo>
                <a:lnTo>
                  <a:pt x="8904288" y="1296144"/>
                </a:lnTo>
                <a:lnTo>
                  <a:pt x="0" y="1296144"/>
                </a:lnTo>
                <a:lnTo>
                  <a:pt x="0" y="0"/>
                </a:lnTo>
                <a:close/>
              </a:path>
            </a:pathLst>
          </a:custGeom>
          <a:solidFill>
            <a:srgbClr val="F0F8FA"/>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8000" tIns="180000" rIns="288000" bIns="180000" numCol="1" spcCol="1270" anchor="ctr" anchorCtr="0">
            <a:noAutofit/>
          </a:bodyPr>
          <a:lstStyle/>
          <a:p>
            <a:pPr marL="0" lvl="0" indent="0" algn="ctr" defTabSz="711200">
              <a:lnSpc>
                <a:spcPct val="90000"/>
              </a:lnSpc>
              <a:spcBef>
                <a:spcPct val="0"/>
              </a:spcBef>
              <a:spcAft>
                <a:spcPct val="35000"/>
              </a:spcAft>
              <a:buNone/>
            </a:pPr>
            <a:r>
              <a:rPr lang="en-GB" sz="1600" b="0" kern="1200" dirty="0">
                <a:latin typeface="Arial" panose="020B0604020202020204" pitchFamily="34" charset="0"/>
                <a:cs typeface="Arial" panose="020B0604020202020204" pitchFamily="34" charset="0"/>
              </a:rPr>
              <a:t>GPhC standards for pharmacy professionals require pharmacy professionals to help people ‘</a:t>
            </a:r>
            <a:r>
              <a:rPr lang="en-GB" sz="1600" b="1" kern="1200" dirty="0">
                <a:latin typeface="Arial" panose="020B0604020202020204" pitchFamily="34" charset="0"/>
                <a:cs typeface="Arial" panose="020B0604020202020204" pitchFamily="34" charset="0"/>
              </a:rPr>
              <a:t>maintain and improve their health, safety and wellbeing</a:t>
            </a:r>
            <a:r>
              <a:rPr lang="en-GB" sz="1600" b="0" kern="1200" dirty="0">
                <a:latin typeface="Arial" panose="020B0604020202020204" pitchFamily="34" charset="0"/>
                <a:cs typeface="Arial" panose="020B0604020202020204" pitchFamily="34" charset="0"/>
              </a:rPr>
              <a:t>’. Their standards for the initial education and training of pharmacists’ states ‘</a:t>
            </a:r>
            <a:r>
              <a:rPr lang="en-GB" sz="1600" b="1" kern="1200" dirty="0">
                <a:latin typeface="Arial" panose="020B0604020202020204" pitchFamily="34" charset="0"/>
                <a:cs typeface="Arial" panose="020B0604020202020204" pitchFamily="34" charset="0"/>
              </a:rPr>
              <a:t>Patient safety must come first</a:t>
            </a:r>
            <a:r>
              <a:rPr lang="en-GB" sz="1600" b="0" kern="1200" dirty="0">
                <a:latin typeface="Arial" panose="020B0604020202020204" pitchFamily="34" charset="0"/>
                <a:cs typeface="Arial" panose="020B0604020202020204" pitchFamily="34" charset="0"/>
              </a:rPr>
              <a:t>’. Therefore, patient safety and wellbeing are essential to delivering pharmacy services</a:t>
            </a:r>
            <a:r>
              <a:rPr lang="en-GB" sz="1600" dirty="0">
                <a:latin typeface="Arial" panose="020B0604020202020204" pitchFamily="34" charset="0"/>
                <a:cs typeface="Arial" panose="020B0604020202020204" pitchFamily="34" charset="0"/>
              </a:rPr>
              <a:t>.</a:t>
            </a:r>
            <a:endParaRPr lang="en-US" sz="1600" b="0" kern="1200" dirty="0">
              <a:solidFill>
                <a:srgbClr val="1C2045">
                  <a:hueOff val="0"/>
                  <a:satOff val="0"/>
                  <a:lumOff val="0"/>
                  <a:alphaOff val="0"/>
                </a:srgbClr>
              </a:solidFill>
              <a:latin typeface="Arial" panose="020B0604020202020204" pitchFamily="34" charset="0"/>
              <a:ea typeface="+mn-ea"/>
              <a:cs typeface="Arial" panose="020B0604020202020204" pitchFamily="34" charset="0"/>
            </a:endParaRPr>
          </a:p>
        </p:txBody>
      </p:sp>
      <p:sp>
        <p:nvSpPr>
          <p:cNvPr id="8" name="Freeform: Shape 7">
            <a:extLst>
              <a:ext uri="{FF2B5EF4-FFF2-40B4-BE49-F238E27FC236}">
                <a16:creationId xmlns:a16="http://schemas.microsoft.com/office/drawing/2014/main" id="{7F22B3A0-60DC-890C-88E5-D25FD5DF9D60}"/>
              </a:ext>
            </a:extLst>
          </p:cNvPr>
          <p:cNvSpPr/>
          <p:nvPr/>
        </p:nvSpPr>
        <p:spPr>
          <a:xfrm>
            <a:off x="6743700" y="1214994"/>
            <a:ext cx="4860000" cy="2393394"/>
          </a:xfrm>
          <a:custGeom>
            <a:avLst/>
            <a:gdLst>
              <a:gd name="connsiteX0" fmla="*/ 0 w 8904288"/>
              <a:gd name="connsiteY0" fmla="*/ 0 h 1296144"/>
              <a:gd name="connsiteX1" fmla="*/ 8904288 w 8904288"/>
              <a:gd name="connsiteY1" fmla="*/ 0 h 1296144"/>
              <a:gd name="connsiteX2" fmla="*/ 8904288 w 8904288"/>
              <a:gd name="connsiteY2" fmla="*/ 1296144 h 1296144"/>
              <a:gd name="connsiteX3" fmla="*/ 0 w 8904288"/>
              <a:gd name="connsiteY3" fmla="*/ 1296144 h 1296144"/>
              <a:gd name="connsiteX4" fmla="*/ 0 w 8904288"/>
              <a:gd name="connsiteY4" fmla="*/ 0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8" h="1296144">
                <a:moveTo>
                  <a:pt x="0" y="0"/>
                </a:moveTo>
                <a:lnTo>
                  <a:pt x="8904288" y="0"/>
                </a:lnTo>
                <a:lnTo>
                  <a:pt x="8904288" y="1296144"/>
                </a:lnTo>
                <a:lnTo>
                  <a:pt x="0" y="1296144"/>
                </a:lnTo>
                <a:lnTo>
                  <a:pt x="0" y="0"/>
                </a:lnTo>
                <a:close/>
              </a:path>
            </a:pathLst>
          </a:custGeom>
          <a:solidFill>
            <a:schemeClr val="accent5">
              <a:lumMod val="10000"/>
              <a:lumOff val="9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8000" tIns="180000" rIns="288000" bIns="180000" numCol="1" spcCol="1270" anchor="ctr" anchorCtr="0">
            <a:noAutofit/>
          </a:bodyPr>
          <a:lstStyle/>
          <a:p>
            <a:pPr marL="0" lvl="0" indent="0" algn="ctr" defTabSz="711200">
              <a:lnSpc>
                <a:spcPct val="90000"/>
              </a:lnSpc>
              <a:spcBef>
                <a:spcPct val="0"/>
              </a:spcBef>
              <a:spcAft>
                <a:spcPct val="35000"/>
              </a:spcAft>
              <a:buNone/>
            </a:pPr>
            <a:r>
              <a:rPr lang="en-GB" sz="1600" b="0" kern="1200" dirty="0">
                <a:latin typeface="Arial" panose="020B0604020202020204" pitchFamily="34" charset="0"/>
                <a:cs typeface="Arial" panose="020B0604020202020204" pitchFamily="34" charset="0"/>
              </a:rPr>
              <a:t>Provides a </a:t>
            </a:r>
            <a:r>
              <a:rPr lang="en-GB" sz="1600" b="1"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common set of standards </a:t>
            </a:r>
            <a:r>
              <a:rPr lang="en-GB" sz="1600" b="0"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supporting patient safety when </a:t>
            </a:r>
            <a:r>
              <a:rPr lang="en-GB" sz="1600" b="0" kern="1200" dirty="0">
                <a:latin typeface="Arial" panose="020B0604020202020204" pitchFamily="34" charset="0"/>
                <a:cs typeface="Arial" panose="020B0604020202020204" pitchFamily="34" charset="0"/>
              </a:rPr>
              <a:t>responding to incidents, </a:t>
            </a:r>
            <a:r>
              <a:rPr lang="en-GB" sz="1600" b="1"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across pharmacy services and professionals the UK</a:t>
            </a:r>
            <a:r>
              <a:rPr lang="en-GB" sz="1600" b="0"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 regardless of background, sector or setting.</a:t>
            </a:r>
            <a:endParaRPr lang="en-US" sz="1600" b="0" kern="1200" dirty="0">
              <a:solidFill>
                <a:srgbClr val="1C2045">
                  <a:hueOff val="0"/>
                  <a:satOff val="0"/>
                  <a:lumOff val="0"/>
                  <a:alphaOff val="0"/>
                </a:srgbClr>
              </a:solidFill>
              <a:latin typeface="Arial" panose="020B0604020202020204" pitchFamily="34" charset="0"/>
              <a:ea typeface="+mn-ea"/>
              <a:cs typeface="Arial" panose="020B0604020202020204" pitchFamily="34" charset="0"/>
            </a:endParaRPr>
          </a:p>
        </p:txBody>
      </p:sp>
      <p:sp>
        <p:nvSpPr>
          <p:cNvPr id="10" name="Freeform: Shape 9">
            <a:extLst>
              <a:ext uri="{FF2B5EF4-FFF2-40B4-BE49-F238E27FC236}">
                <a16:creationId xmlns:a16="http://schemas.microsoft.com/office/drawing/2014/main" id="{DF506CE5-58EE-0FF6-38CC-640BAC206408}"/>
              </a:ext>
            </a:extLst>
          </p:cNvPr>
          <p:cNvSpPr/>
          <p:nvPr/>
        </p:nvSpPr>
        <p:spPr>
          <a:xfrm>
            <a:off x="1524000" y="3915926"/>
            <a:ext cx="4860000" cy="2393394"/>
          </a:xfrm>
          <a:custGeom>
            <a:avLst/>
            <a:gdLst>
              <a:gd name="connsiteX0" fmla="*/ 0 w 8904288"/>
              <a:gd name="connsiteY0" fmla="*/ 0 h 1296144"/>
              <a:gd name="connsiteX1" fmla="*/ 8904288 w 8904288"/>
              <a:gd name="connsiteY1" fmla="*/ 0 h 1296144"/>
              <a:gd name="connsiteX2" fmla="*/ 8904288 w 8904288"/>
              <a:gd name="connsiteY2" fmla="*/ 1296144 h 1296144"/>
              <a:gd name="connsiteX3" fmla="*/ 0 w 8904288"/>
              <a:gd name="connsiteY3" fmla="*/ 1296144 h 1296144"/>
              <a:gd name="connsiteX4" fmla="*/ 0 w 8904288"/>
              <a:gd name="connsiteY4" fmla="*/ 0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8" h="1296144">
                <a:moveTo>
                  <a:pt x="0" y="0"/>
                </a:moveTo>
                <a:lnTo>
                  <a:pt x="8904288" y="0"/>
                </a:lnTo>
                <a:lnTo>
                  <a:pt x="8904288" y="1296144"/>
                </a:lnTo>
                <a:lnTo>
                  <a:pt x="0" y="1296144"/>
                </a:lnTo>
                <a:lnTo>
                  <a:pt x="0" y="0"/>
                </a:lnTo>
                <a:close/>
              </a:path>
            </a:pathLst>
          </a:custGeom>
          <a:solidFill>
            <a:srgbClr val="C7E6EB"/>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8000" tIns="180000" rIns="288000" bIns="180000" numCol="1" spcCol="1270" anchor="ctr" anchorCtr="0">
            <a:noAutofit/>
          </a:bodyPr>
          <a:lstStyle/>
          <a:p>
            <a:pPr marL="0" lvl="0" indent="0" algn="ctr" defTabSz="711200">
              <a:lnSpc>
                <a:spcPct val="90000"/>
              </a:lnSpc>
              <a:spcBef>
                <a:spcPct val="0"/>
              </a:spcBef>
              <a:spcAft>
                <a:spcPct val="35000"/>
              </a:spcAft>
              <a:buNone/>
            </a:pPr>
            <a:r>
              <a:rPr lang="en-GB" sz="1600" kern="1200" dirty="0">
                <a:effectLst/>
                <a:latin typeface="Arial" panose="020B0604020202020204" pitchFamily="34" charset="0"/>
                <a:ea typeface="Calibri" panose="020F0502020204030204" pitchFamily="34" charset="0"/>
                <a:cs typeface="Arial" panose="020B0604020202020204" pitchFamily="34" charset="0"/>
              </a:rPr>
              <a:t>Their </a:t>
            </a:r>
            <a:r>
              <a:rPr lang="en-GB" sz="1600" b="1" kern="1200" dirty="0">
                <a:effectLst/>
                <a:latin typeface="Arial" panose="020B0604020202020204" pitchFamily="34" charset="0"/>
                <a:ea typeface="Calibri" panose="020F0502020204030204" pitchFamily="34" charset="0"/>
                <a:cs typeface="Arial" panose="020B0604020202020204" pitchFamily="34" charset="0"/>
              </a:rPr>
              <a:t>implementation</a:t>
            </a:r>
            <a:r>
              <a:rPr lang="en-GB" sz="1600" kern="1200" dirty="0">
                <a:effectLst/>
                <a:latin typeface="Arial" panose="020B0604020202020204" pitchFamily="34" charset="0"/>
                <a:ea typeface="Calibri" panose="020F0502020204030204" pitchFamily="34" charset="0"/>
                <a:cs typeface="Arial" panose="020B0604020202020204" pitchFamily="34" charset="0"/>
              </a:rPr>
              <a:t> and </a:t>
            </a:r>
            <a:r>
              <a:rPr lang="en-GB" sz="1600" b="1" kern="1200" dirty="0">
                <a:effectLst/>
                <a:latin typeface="Arial" panose="020B0604020202020204" pitchFamily="34" charset="0"/>
                <a:ea typeface="Calibri" panose="020F0502020204030204" pitchFamily="34" charset="0"/>
                <a:cs typeface="Arial" panose="020B0604020202020204" pitchFamily="34" charset="0"/>
              </a:rPr>
              <a:t>maintenance</a:t>
            </a:r>
            <a:r>
              <a:rPr lang="en-GB" sz="1600" kern="1200" dirty="0">
                <a:effectLst/>
                <a:latin typeface="Arial" panose="020B0604020202020204" pitchFamily="34" charset="0"/>
                <a:ea typeface="Calibri" panose="020F0502020204030204" pitchFamily="34" charset="0"/>
                <a:cs typeface="Arial" panose="020B0604020202020204" pitchFamily="34" charset="0"/>
              </a:rPr>
              <a:t> are important to </a:t>
            </a:r>
            <a:r>
              <a:rPr lang="en-GB" sz="1600" b="1" kern="1200" dirty="0">
                <a:effectLst/>
                <a:latin typeface="Arial" panose="020B0604020202020204" pitchFamily="34" charset="0"/>
                <a:ea typeface="Calibri" panose="020F0502020204030204" pitchFamily="34" charset="0"/>
                <a:cs typeface="Arial" panose="020B0604020202020204" pitchFamily="34" charset="0"/>
              </a:rPr>
              <a:t>i</a:t>
            </a:r>
            <a:r>
              <a:rPr lang="en-GB" sz="1600" b="1" kern="1200" dirty="0">
                <a:latin typeface="Arial" panose="020B0604020202020204" pitchFamily="34" charset="0"/>
                <a:cs typeface="Arial" panose="020B0604020202020204" pitchFamily="34" charset="0"/>
              </a:rPr>
              <a:t>nform and improve </a:t>
            </a:r>
            <a:r>
              <a:rPr lang="en-GB" sz="1600" kern="1200" dirty="0">
                <a:latin typeface="Arial" panose="020B0604020202020204" pitchFamily="34" charset="0"/>
                <a:cs typeface="Arial" panose="020B0604020202020204" pitchFamily="34" charset="0"/>
              </a:rPr>
              <a:t>practice</a:t>
            </a:r>
            <a:r>
              <a:rPr lang="en-GB" sz="1600" b="0" kern="1200" dirty="0">
                <a:latin typeface="Arial" panose="020B0604020202020204" pitchFamily="34" charset="0"/>
                <a:cs typeface="Arial" panose="020B0604020202020204" pitchFamily="34" charset="0"/>
              </a:rPr>
              <a:t>, development, standard of care, culture, systems and services </a:t>
            </a:r>
            <a:r>
              <a:rPr lang="en-GB" sz="1600" b="0"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that are safe, effective and </a:t>
            </a:r>
            <a:r>
              <a:rPr lang="en-GB" sz="1600" b="1"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put the needs of people first</a:t>
            </a:r>
            <a:r>
              <a:rPr lang="en-GB" sz="1600" b="0"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a:t>
            </a:r>
            <a:endParaRPr lang="en-US" sz="1600" b="0" kern="1200" dirty="0">
              <a:latin typeface="Arial" panose="020B0604020202020204" pitchFamily="34" charset="0"/>
              <a:cs typeface="Arial" panose="020B0604020202020204" pitchFamily="34" charset="0"/>
            </a:endParaRPr>
          </a:p>
        </p:txBody>
      </p:sp>
      <p:sp>
        <p:nvSpPr>
          <p:cNvPr id="12" name="Freeform: Shape 11">
            <a:extLst>
              <a:ext uri="{FF2B5EF4-FFF2-40B4-BE49-F238E27FC236}">
                <a16:creationId xmlns:a16="http://schemas.microsoft.com/office/drawing/2014/main" id="{6D7CC420-FA42-6102-FF58-270DD624AEA4}"/>
              </a:ext>
            </a:extLst>
          </p:cNvPr>
          <p:cNvSpPr/>
          <p:nvPr/>
        </p:nvSpPr>
        <p:spPr>
          <a:xfrm>
            <a:off x="6743700" y="3915926"/>
            <a:ext cx="4860000" cy="2393394"/>
          </a:xfrm>
          <a:custGeom>
            <a:avLst/>
            <a:gdLst>
              <a:gd name="connsiteX0" fmla="*/ 0 w 8904288"/>
              <a:gd name="connsiteY0" fmla="*/ 0 h 1296144"/>
              <a:gd name="connsiteX1" fmla="*/ 8904288 w 8904288"/>
              <a:gd name="connsiteY1" fmla="*/ 0 h 1296144"/>
              <a:gd name="connsiteX2" fmla="*/ 8904288 w 8904288"/>
              <a:gd name="connsiteY2" fmla="*/ 1296144 h 1296144"/>
              <a:gd name="connsiteX3" fmla="*/ 0 w 8904288"/>
              <a:gd name="connsiteY3" fmla="*/ 1296144 h 1296144"/>
              <a:gd name="connsiteX4" fmla="*/ 0 w 8904288"/>
              <a:gd name="connsiteY4" fmla="*/ 0 h 1296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4288" h="1296144">
                <a:moveTo>
                  <a:pt x="0" y="0"/>
                </a:moveTo>
                <a:lnTo>
                  <a:pt x="8904288" y="0"/>
                </a:lnTo>
                <a:lnTo>
                  <a:pt x="8904288" y="1296144"/>
                </a:lnTo>
                <a:lnTo>
                  <a:pt x="0" y="1296144"/>
                </a:lnTo>
                <a:lnTo>
                  <a:pt x="0" y="0"/>
                </a:lnTo>
                <a:close/>
              </a:path>
            </a:pathLst>
          </a:custGeom>
          <a:solidFill>
            <a:schemeClr val="accent5">
              <a:lumMod val="25000"/>
              <a:lumOff val="75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8000" tIns="180000" rIns="288000" bIns="18000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b="0" kern="1200" dirty="0">
                <a:latin typeface="Arial" panose="020B0604020202020204" pitchFamily="34" charset="0"/>
                <a:cs typeface="Arial" panose="020B0604020202020204" pitchFamily="34" charset="0"/>
              </a:rPr>
              <a:t>Helps to </a:t>
            </a:r>
            <a:r>
              <a:rPr lang="en-GB" sz="1600" b="1" kern="1200" dirty="0">
                <a:latin typeface="Arial" panose="020B0604020202020204" pitchFamily="34" charset="0"/>
                <a:cs typeface="Arial" panose="020B0604020202020204" pitchFamily="34" charset="0"/>
              </a:rPr>
              <a:t>improve patient safety</a:t>
            </a:r>
            <a:r>
              <a:rPr lang="en-GB" sz="1600" b="0" kern="1200" dirty="0">
                <a:latin typeface="Arial" panose="020B0604020202020204" pitchFamily="34" charset="0"/>
                <a:cs typeface="Arial" panose="020B0604020202020204" pitchFamily="34" charset="0"/>
              </a:rPr>
              <a:t> and </a:t>
            </a:r>
            <a:r>
              <a:rPr lang="en-GB" sz="1600" b="1" kern="1200" dirty="0">
                <a:latin typeface="Arial" panose="020B0604020202020204" pitchFamily="34" charset="0"/>
                <a:cs typeface="Arial" panose="020B0604020202020204" pitchFamily="34" charset="0"/>
              </a:rPr>
              <a:t>wellbeing</a:t>
            </a:r>
            <a:r>
              <a:rPr lang="en-GB" sz="1600" b="0" kern="1200" dirty="0">
                <a:latin typeface="Arial" panose="020B0604020202020204" pitchFamily="34" charset="0"/>
                <a:cs typeface="Arial" panose="020B0604020202020204" pitchFamily="34" charset="0"/>
              </a:rPr>
              <a:t> and protect people who use pharmacy services who </a:t>
            </a:r>
            <a:r>
              <a:rPr lang="en-GB" sz="1600" b="0"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expect an engaged, </a:t>
            </a:r>
            <a:r>
              <a:rPr lang="en-GB" sz="1600" b="1"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person-centred approach</a:t>
            </a:r>
            <a:r>
              <a:rPr lang="en-GB" sz="1600" b="0" kern="1200" dirty="0">
                <a:solidFill>
                  <a:srgbClr val="1C2045">
                    <a:hueOff val="0"/>
                    <a:satOff val="0"/>
                    <a:lumOff val="0"/>
                    <a:alphaOff val="0"/>
                  </a:srgbClr>
                </a:solidFill>
                <a:latin typeface="Arial" panose="020B0604020202020204" pitchFamily="34" charset="0"/>
                <a:ea typeface="+mn-ea"/>
                <a:cs typeface="Arial" panose="020B0604020202020204" pitchFamily="34" charset="0"/>
              </a:rPr>
              <a:t> to patient safety.</a:t>
            </a:r>
            <a:endParaRPr lang="en-US" sz="1600" b="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420279"/>
      </p:ext>
    </p:extLst>
  </p:cSld>
  <p:clrMapOvr>
    <a:masterClrMapping/>
  </p:clrMapOvr>
</p:sld>
</file>

<file path=ppt/theme/theme1.xml><?xml version="1.0" encoding="utf-8"?>
<a:theme xmlns:a="http://schemas.openxmlformats.org/drawingml/2006/main" name="1_RPS Master - Purple">
  <a:themeElements>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RPS Master - Teal">
  <a:themeElements>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PS Master - Teal">
  <a:themeElements>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RPS Master - Purple">
  <a:themeElements>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themeOverride>
</file>

<file path=ppt/theme/themeOverride2.xml><?xml version="1.0" encoding="utf-8"?>
<a:themeOverride xmlns:a="http://schemas.openxmlformats.org/drawingml/2006/main">
  <a:clrScheme name="RPS Colours">
    <a:dk1>
      <a:srgbClr val="1C2045"/>
    </a:dk1>
    <a:lt1>
      <a:srgbClr val="FFFFFF"/>
    </a:lt1>
    <a:dk2>
      <a:srgbClr val="1C2045"/>
    </a:dk2>
    <a:lt2>
      <a:srgbClr val="FFFFFF"/>
    </a:lt2>
    <a:accent1>
      <a:srgbClr val="3CA6AB"/>
    </a:accent1>
    <a:accent2>
      <a:srgbClr val="BF498A"/>
    </a:accent2>
    <a:accent3>
      <a:srgbClr val="F3D03C"/>
    </a:accent3>
    <a:accent4>
      <a:srgbClr val="6BBF69"/>
    </a:accent4>
    <a:accent5>
      <a:srgbClr val="193E44"/>
    </a:accent5>
    <a:accent6>
      <a:srgbClr val="65305C"/>
    </a:accent6>
    <a:hlink>
      <a:srgbClr val="1C2045"/>
    </a:hlink>
    <a:folHlink>
      <a:srgbClr val="1C2045"/>
    </a:folHlink>
  </a:clrScheme>
</a:themeOverride>
</file>

<file path=docProps/app.xml><?xml version="1.0" encoding="utf-8"?>
<Properties xmlns="http://schemas.openxmlformats.org/officeDocument/2006/extended-properties" xmlns:vt="http://schemas.openxmlformats.org/officeDocument/2006/docPropsVTypes">
  <TotalTime>5987</TotalTime>
  <Words>7778</Words>
  <Application>Microsoft Office PowerPoint</Application>
  <PresentationFormat>Widescreen</PresentationFormat>
  <Paragraphs>543</Paragraphs>
  <Slides>40</Slides>
  <Notes>36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40</vt:i4>
      </vt:variant>
    </vt:vector>
  </HeadingPairs>
  <TitlesOfParts>
    <vt:vector size="55" baseType="lpstr">
      <vt:lpstr>Arial</vt:lpstr>
      <vt:lpstr>Calibri</vt:lpstr>
      <vt:lpstr>Calibri Light</vt:lpstr>
      <vt:lpstr>Courier New</vt:lpstr>
      <vt:lpstr>Georgia</vt:lpstr>
      <vt:lpstr>Gill Sans MT Light</vt:lpstr>
      <vt:lpstr>Lato</vt:lpstr>
      <vt:lpstr>Poppins</vt:lpstr>
      <vt:lpstr>Poppins-SemiBold</vt:lpstr>
      <vt:lpstr>Symbol</vt:lpstr>
      <vt:lpstr>1_RPS Master - Purple</vt:lpstr>
      <vt:lpstr>2_RPS Master - Teal</vt:lpstr>
      <vt:lpstr>1_RPS Master - Teal</vt:lpstr>
      <vt:lpstr>Custom Design</vt:lpstr>
      <vt:lpstr>1_RPS Master - Purple</vt:lpstr>
      <vt:lpstr>Patient safety professional standards – responding to patient safety incidents   2024</vt:lpstr>
      <vt:lpstr>Who is this presentation for?</vt:lpstr>
      <vt:lpstr>What’s in this presentation?</vt:lpstr>
      <vt:lpstr>Background </vt:lpstr>
      <vt:lpstr>Background</vt:lpstr>
      <vt:lpstr>What are these updated standards?</vt:lpstr>
      <vt:lpstr>Who are they for?</vt:lpstr>
      <vt:lpstr>Others who may find them useful</vt:lpstr>
      <vt:lpstr>Why do we need them?  </vt:lpstr>
      <vt:lpstr>How should they be used?</vt:lpstr>
      <vt:lpstr>Where are they?</vt:lpstr>
      <vt:lpstr>The update – reason, process and consultation</vt:lpstr>
      <vt:lpstr>Why update?</vt:lpstr>
      <vt:lpstr>How were they updated? </vt:lpstr>
      <vt:lpstr>Consultation summary</vt:lpstr>
      <vt:lpstr>PowerPoint Presentation</vt:lpstr>
      <vt:lpstr>What was updated  Key changes</vt:lpstr>
      <vt:lpstr>Key changes </vt:lpstr>
      <vt:lpstr>What was updated Website</vt:lpstr>
      <vt:lpstr>What’s new on the website</vt:lpstr>
      <vt:lpstr>Standards – main web page  </vt:lpstr>
      <vt:lpstr>Standards page </vt:lpstr>
      <vt:lpstr>PowerPoint Presentation</vt:lpstr>
      <vt:lpstr>Supporting resources page</vt:lpstr>
      <vt:lpstr>Supporting resources content </vt:lpstr>
      <vt:lpstr>Background page</vt:lpstr>
      <vt:lpstr>Background page content </vt:lpstr>
      <vt:lpstr>The standards 1–7  Structure and content</vt:lpstr>
      <vt:lpstr>Previous standards</vt:lpstr>
      <vt:lpstr>New standards</vt:lpstr>
      <vt:lpstr>Standard 1: Reflect (new)</vt:lpstr>
      <vt:lpstr>Standard 2: Be open and honest</vt:lpstr>
      <vt:lpstr>Standard 3: Review </vt:lpstr>
      <vt:lpstr>Standard 4: Record and report (new)</vt:lpstr>
      <vt:lpstr>Standard 5: Act</vt:lpstr>
      <vt:lpstr>Standard 6: Share learning (new)</vt:lpstr>
      <vt:lpstr>Standard 7: Evaluate (new)</vt:lpstr>
      <vt:lpstr>Next steps?</vt:lpstr>
      <vt:lpstr>Thank you</vt:lpstr>
      <vt:lpstr>Q&amp;A time</vt:lpstr>
    </vt:vector>
  </TitlesOfParts>
  <Company>Royal Pharmaceutical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put pharmacy at the forefront of healthcare</dc:title>
  <dc:creator>Maeve O'Leary</dc:creator>
  <cp:lastModifiedBy>Regina Ahmed</cp:lastModifiedBy>
  <cp:revision>127</cp:revision>
  <dcterms:created xsi:type="dcterms:W3CDTF">2019-06-14T13:21:39Z</dcterms:created>
  <dcterms:modified xsi:type="dcterms:W3CDTF">2024-05-10T14:53:22Z</dcterms:modified>
</cp:coreProperties>
</file>